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BBFA98-28AB-45AB-80BF-35C52F1FD119}" v="2" dt="2019-04-30T16:57:23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-40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4" Type="http://schemas.microsoft.com/office/2016/11/relationships/changesInfo" Target="changesInfos/changesInfo1.xml"/><Relationship Id="rId1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ffner Schoenbaum" userId="25fae32d8206bade" providerId="LiveId" clId="{86BBFA98-28AB-45AB-80BF-35C52F1FD119}"/>
    <pc:docChg chg="custSel modSld">
      <pc:chgData name="Ruffner Schoenbaum" userId="25fae32d8206bade" providerId="LiveId" clId="{86BBFA98-28AB-45AB-80BF-35C52F1FD119}" dt="2019-04-30T17:02:41.070" v="23" actId="108"/>
      <pc:docMkLst>
        <pc:docMk/>
      </pc:docMkLst>
      <pc:sldChg chg="modSp">
        <pc:chgData name="Ruffner Schoenbaum" userId="25fae32d8206bade" providerId="LiveId" clId="{86BBFA98-28AB-45AB-80BF-35C52F1FD119}" dt="2019-04-30T16:57:02.681" v="0" actId="207"/>
        <pc:sldMkLst>
          <pc:docMk/>
          <pc:sldMk cId="3868455600" sldId="256"/>
        </pc:sldMkLst>
        <pc:spChg chg="mod">
          <ac:chgData name="Ruffner Schoenbaum" userId="25fae32d8206bade" providerId="LiveId" clId="{86BBFA98-28AB-45AB-80BF-35C52F1FD119}" dt="2019-04-30T16:57:02.681" v="0" actId="207"/>
          <ac:spMkLst>
            <pc:docMk/>
            <pc:sldMk cId="3868455600" sldId="256"/>
            <ac:spMk id="2" creationId="{338D2495-1CF2-4DD6-9EF8-6E6E47F99227}"/>
          </ac:spMkLst>
        </pc:spChg>
      </pc:sldChg>
      <pc:sldChg chg="modSp">
        <pc:chgData name="Ruffner Schoenbaum" userId="25fae32d8206bade" providerId="LiveId" clId="{86BBFA98-28AB-45AB-80BF-35C52F1FD119}" dt="2019-04-30T17:02:18.172" v="19" actId="948"/>
        <pc:sldMkLst>
          <pc:docMk/>
          <pc:sldMk cId="1812001629" sldId="257"/>
        </pc:sldMkLst>
        <pc:spChg chg="mod">
          <ac:chgData name="Ruffner Schoenbaum" userId="25fae32d8206bade" providerId="LiveId" clId="{86BBFA98-28AB-45AB-80BF-35C52F1FD119}" dt="2019-04-30T17:02:18.172" v="19" actId="948"/>
          <ac:spMkLst>
            <pc:docMk/>
            <pc:sldMk cId="1812001629" sldId="257"/>
            <ac:spMk id="3" creationId="{0F7B985A-09C1-419E-BDE1-8559D581BBC9}"/>
          </ac:spMkLst>
        </pc:spChg>
      </pc:sldChg>
      <pc:sldChg chg="modSp">
        <pc:chgData name="Ruffner Schoenbaum" userId="25fae32d8206bade" providerId="LiveId" clId="{86BBFA98-28AB-45AB-80BF-35C52F1FD119}" dt="2019-04-30T17:02:30.260" v="21" actId="108"/>
        <pc:sldMkLst>
          <pc:docMk/>
          <pc:sldMk cId="4108657502" sldId="259"/>
        </pc:sldMkLst>
        <pc:spChg chg="mod">
          <ac:chgData name="Ruffner Schoenbaum" userId="25fae32d8206bade" providerId="LiveId" clId="{86BBFA98-28AB-45AB-80BF-35C52F1FD119}" dt="2019-04-30T17:02:30.260" v="21" actId="108"/>
          <ac:spMkLst>
            <pc:docMk/>
            <pc:sldMk cId="4108657502" sldId="259"/>
            <ac:spMk id="3" creationId="{B7524886-F809-4F98-B81A-B90AE714968A}"/>
          </ac:spMkLst>
        </pc:spChg>
      </pc:sldChg>
      <pc:sldChg chg="modSp">
        <pc:chgData name="Ruffner Schoenbaum" userId="25fae32d8206bade" providerId="LiveId" clId="{86BBFA98-28AB-45AB-80BF-35C52F1FD119}" dt="2019-04-30T17:02:34.438" v="22" actId="108"/>
        <pc:sldMkLst>
          <pc:docMk/>
          <pc:sldMk cId="3284159883" sldId="260"/>
        </pc:sldMkLst>
        <pc:spChg chg="mod">
          <ac:chgData name="Ruffner Schoenbaum" userId="25fae32d8206bade" providerId="LiveId" clId="{86BBFA98-28AB-45AB-80BF-35C52F1FD119}" dt="2019-04-30T17:02:34.438" v="22" actId="108"/>
          <ac:spMkLst>
            <pc:docMk/>
            <pc:sldMk cId="3284159883" sldId="260"/>
            <ac:spMk id="3" creationId="{9DF136DA-F300-4D53-B089-561DC219414B}"/>
          </ac:spMkLst>
        </pc:spChg>
      </pc:sldChg>
      <pc:sldChg chg="modSp">
        <pc:chgData name="Ruffner Schoenbaum" userId="25fae32d8206bade" providerId="LiveId" clId="{86BBFA98-28AB-45AB-80BF-35C52F1FD119}" dt="2019-04-30T17:01:05.655" v="15" actId="255"/>
        <pc:sldMkLst>
          <pc:docMk/>
          <pc:sldMk cId="2809072340" sldId="261"/>
        </pc:sldMkLst>
        <pc:spChg chg="mod">
          <ac:chgData name="Ruffner Schoenbaum" userId="25fae32d8206bade" providerId="LiveId" clId="{86BBFA98-28AB-45AB-80BF-35C52F1FD119}" dt="2019-04-30T17:01:05.655" v="15" actId="255"/>
          <ac:spMkLst>
            <pc:docMk/>
            <pc:sldMk cId="2809072340" sldId="261"/>
            <ac:spMk id="3" creationId="{4E7FA339-18E9-42E8-9EAB-DB3761F0E4E4}"/>
          </ac:spMkLst>
        </pc:spChg>
      </pc:sldChg>
      <pc:sldChg chg="modSp">
        <pc:chgData name="Ruffner Schoenbaum" userId="25fae32d8206bade" providerId="LiveId" clId="{86BBFA98-28AB-45AB-80BF-35C52F1FD119}" dt="2019-04-30T17:02:41.070" v="23" actId="108"/>
        <pc:sldMkLst>
          <pc:docMk/>
          <pc:sldMk cId="2506595247" sldId="262"/>
        </pc:sldMkLst>
        <pc:spChg chg="mod">
          <ac:chgData name="Ruffner Schoenbaum" userId="25fae32d8206bade" providerId="LiveId" clId="{86BBFA98-28AB-45AB-80BF-35C52F1FD119}" dt="2019-04-30T17:02:41.070" v="23" actId="108"/>
          <ac:spMkLst>
            <pc:docMk/>
            <pc:sldMk cId="2506595247" sldId="262"/>
            <ac:spMk id="3" creationId="{D3943BD3-650A-44F5-B693-9BC6DE36D04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A553-A7E9-4805-892D-FA7E56C2C8D7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F4BD-40E0-4A0E-A784-59C327540F0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39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A553-A7E9-4805-892D-FA7E56C2C8D7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F4BD-40E0-4A0E-A784-59C327540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4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A553-A7E9-4805-892D-FA7E56C2C8D7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F4BD-40E0-4A0E-A784-59C327540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1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A553-A7E9-4805-892D-FA7E56C2C8D7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F4BD-40E0-4A0E-A784-59C327540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39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A553-A7E9-4805-892D-FA7E56C2C8D7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F4BD-40E0-4A0E-A784-59C327540F0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467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A553-A7E9-4805-892D-FA7E56C2C8D7}" type="datetimeFigureOut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F4BD-40E0-4A0E-A784-59C327540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4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A553-A7E9-4805-892D-FA7E56C2C8D7}" type="datetimeFigureOut">
              <a:rPr lang="en-US" smtClean="0"/>
              <a:t>5/1/19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F4BD-40E0-4A0E-A784-59C327540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63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A553-A7E9-4805-892D-FA7E56C2C8D7}" type="datetimeFigureOut">
              <a:rPr lang="en-US" smtClean="0"/>
              <a:t>5/1/19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F4BD-40E0-4A0E-A784-59C327540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2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A553-A7E9-4805-892D-FA7E56C2C8D7}" type="datetimeFigureOut">
              <a:rPr lang="en-US" smtClean="0"/>
              <a:t>5/1/19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F4BD-40E0-4A0E-A784-59C327540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5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EE8A553-A7E9-4805-892D-FA7E56C2C8D7}" type="datetimeFigureOut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BFF4BD-40E0-4A0E-A784-59C327540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5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A553-A7E9-4805-892D-FA7E56C2C8D7}" type="datetimeFigureOut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F4BD-40E0-4A0E-A784-59C327540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84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EE8A553-A7E9-4805-892D-FA7E56C2C8D7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BBFF4BD-40E0-4A0E-A784-59C327540F0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48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F3B3B6C5-748F-437C-AE76-DB11FEA99E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197CEB5D-9BB2-475C-BA8D-AC88BB8C97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8D2495-1CF2-4DD6-9EF8-6E6E47F99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r>
              <a:rPr lang="en-US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Avoiding Legal Pitfalls in your Growing Business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68F5CE8-9E79-4D2F-8E93-FE34E7735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en-US" sz="2000" dirty="0"/>
              <a:t>May </a:t>
            </a:r>
            <a:r>
              <a:rPr lang="en-US" sz="2000" dirty="0" smtClean="0"/>
              <a:t>7, </a:t>
            </a:r>
            <a:r>
              <a:rPr lang="en-US" sz="2000" dirty="0"/>
              <a:t>2019</a:t>
            </a:r>
          </a:p>
          <a:p>
            <a:pPr algn="r"/>
            <a:r>
              <a:rPr lang="en-US" sz="2000" dirty="0"/>
              <a:t>Lauren Schoenbaum</a:t>
            </a:r>
          </a:p>
          <a:p>
            <a:pPr algn="r"/>
            <a:r>
              <a:rPr lang="en-US" sz="2000" dirty="0"/>
              <a:t>Managing Partner, Ruffner Schoenbaum PLLC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BB14AD1F-ADD5-46E7-966F-4C0290232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45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35230A27-1553-42F8-99D7-829868E137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772232D-B4D6-429F-B3D1-2D9891B85E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2AADF8-E5C2-4182-8134-0E8C83C14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030" y="963997"/>
            <a:ext cx="3254691" cy="4938361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Prioritizing Your Legal Budget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02CC3441-26B3-4381-B3DF-8AE3C288BC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F7B985A-09C1-419E-BDE1-8559D581B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816" y="963507"/>
            <a:ext cx="6298163" cy="4938851"/>
          </a:xfrm>
        </p:spPr>
        <p:txBody>
          <a:bodyPr anchor="ctr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2400" dirty="0" smtClean="0"/>
              <a:t>1. </a:t>
            </a:r>
            <a:r>
              <a:rPr lang="en-US" sz="2400" b="1" dirty="0" smtClean="0"/>
              <a:t>Entity </a:t>
            </a:r>
            <a:r>
              <a:rPr lang="en-US" sz="2400" b="1" dirty="0"/>
              <a:t>Set Up</a:t>
            </a:r>
          </a:p>
          <a:p>
            <a:pPr marL="342900" lvl="1" indent="-342900">
              <a:lnSpc>
                <a:spcPct val="100000"/>
              </a:lnSpc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If you have a business partner, getting a written agreement is your #1 Priority. </a:t>
            </a:r>
          </a:p>
          <a:p>
            <a:pPr marL="342900" lvl="1" indent="-342900">
              <a:lnSpc>
                <a:spcPct val="100000"/>
              </a:lnSpc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Sole members can use an attorney to help get set up, or can use the resources on the Secretary of State’s Website to get set up. </a:t>
            </a:r>
          </a:p>
          <a:p>
            <a:pPr lvl="0">
              <a:lnSpc>
                <a:spcPct val="100000"/>
              </a:lnSpc>
            </a:pPr>
            <a:r>
              <a:rPr lang="en-US" sz="2400" dirty="0" smtClean="0"/>
              <a:t>2. </a:t>
            </a:r>
            <a:r>
              <a:rPr lang="en-US" sz="2400" b="1" dirty="0" smtClean="0"/>
              <a:t>Protect Your IP</a:t>
            </a:r>
            <a:endParaRPr lang="en-US" sz="2400" b="1" dirty="0"/>
          </a:p>
          <a:p>
            <a:pPr lvl="0">
              <a:lnSpc>
                <a:spcPct val="100000"/>
              </a:lnSpc>
            </a:pPr>
            <a:r>
              <a:rPr lang="en-US" sz="2400" dirty="0" smtClean="0"/>
              <a:t>3. </a:t>
            </a:r>
            <a:r>
              <a:rPr lang="en-US" sz="2400" b="1" dirty="0" smtClean="0"/>
              <a:t>Staff </a:t>
            </a:r>
            <a:r>
              <a:rPr lang="en-US" sz="2400" b="1" dirty="0"/>
              <a:t>and Growth</a:t>
            </a:r>
          </a:p>
        </p:txBody>
      </p:sp>
    </p:spTree>
    <p:extLst>
      <p:ext uri="{BB962C8B-B14F-4D97-AF65-F5344CB8AC3E}">
        <p14:creationId xmlns:p14="http://schemas.microsoft.com/office/powerpoint/2010/main" val="181200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35230A27-1553-42F8-99D7-829868E137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772232D-B4D6-429F-B3D1-2D9891B85E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610400-1A86-468E-B3A8-7C32B24B0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030" y="963997"/>
            <a:ext cx="3254691" cy="4938361"/>
          </a:xfrm>
        </p:spPr>
        <p:txBody>
          <a:bodyPr anchor="ctr">
            <a:normAutofit/>
          </a:bodyPr>
          <a:lstStyle/>
          <a:p>
            <a:pPr algn="r"/>
            <a:r>
              <a:rPr lang="en-US" dirty="0" smtClean="0"/>
              <a:t>Getting Started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02CC3441-26B3-4381-B3DF-8AE3C288BC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24886-F809-4F98-B81A-B90AE7149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816" y="963507"/>
            <a:ext cx="6298163" cy="4938851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u="sng" dirty="0"/>
              <a:t>Business </a:t>
            </a:r>
            <a:r>
              <a:rPr lang="en-US" sz="2400" u="sng" dirty="0" smtClean="0"/>
              <a:t>Partnership </a:t>
            </a:r>
            <a:r>
              <a:rPr lang="en-US" sz="2400" u="sng" dirty="0" smtClean="0"/>
              <a:t>Agreement</a:t>
            </a:r>
            <a:endParaRPr lang="en-US" sz="2400" dirty="0"/>
          </a:p>
          <a:p>
            <a:pPr marL="342900" lvl="1" indent="-342900">
              <a:lnSpc>
                <a:spcPct val="100000"/>
              </a:lnSpc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This is your </a:t>
            </a:r>
            <a:r>
              <a:rPr lang="en-US" sz="2400" dirty="0" err="1" smtClean="0"/>
              <a:t>Prenup</a:t>
            </a:r>
            <a:endParaRPr lang="en-US" sz="2400" dirty="0"/>
          </a:p>
          <a:p>
            <a:pPr marL="342900" lvl="1" indent="-342900">
              <a:lnSpc>
                <a:spcPct val="100000"/>
              </a:lnSpc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Be on </a:t>
            </a:r>
            <a:r>
              <a:rPr lang="en-US" sz="2400" dirty="0"/>
              <a:t>the same page from day </a:t>
            </a:r>
            <a:r>
              <a:rPr lang="en-US" sz="2400" dirty="0" smtClean="0"/>
              <a:t>one</a:t>
            </a:r>
            <a:endParaRPr lang="en-US" sz="2400" dirty="0"/>
          </a:p>
          <a:p>
            <a:pPr marL="342900" lvl="1" indent="-342900">
              <a:lnSpc>
                <a:spcPct val="100000"/>
              </a:lnSpc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Working with an attorney </a:t>
            </a:r>
            <a:r>
              <a:rPr lang="en-US" sz="2400" dirty="0" smtClean="0"/>
              <a:t>is </a:t>
            </a:r>
            <a:r>
              <a:rPr lang="en-US" sz="2400" dirty="0"/>
              <a:t>really worth it</a:t>
            </a:r>
          </a:p>
          <a:p>
            <a:pPr>
              <a:lnSpc>
                <a:spcPct val="100000"/>
              </a:lnSpc>
            </a:pPr>
            <a:r>
              <a:rPr lang="en-US" sz="2400" u="sng" dirty="0"/>
              <a:t>Sole </a:t>
            </a:r>
            <a:r>
              <a:rPr lang="en-US" sz="2400" u="sng" dirty="0" smtClean="0"/>
              <a:t>Owners</a:t>
            </a:r>
            <a:endParaRPr lang="en-US" sz="2400" dirty="0"/>
          </a:p>
          <a:p>
            <a:pPr marL="342900" lvl="1" indent="-342900">
              <a:lnSpc>
                <a:spcPct val="100000"/>
              </a:lnSpc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LLC or Corporation: Use </a:t>
            </a:r>
            <a:r>
              <a:rPr lang="en-US" sz="2400" dirty="0"/>
              <a:t>an attorney or go through the Secretary of State Website-I do not recommend online sources</a:t>
            </a:r>
          </a:p>
          <a:p>
            <a:pPr marL="342900" lvl="1" indent="-342900">
              <a:lnSpc>
                <a:spcPct val="100000"/>
              </a:lnSpc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Is a DBA Enough? (depends on risk and goals)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8657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35230A27-1553-42F8-99D7-829868E137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772232D-B4D6-429F-B3D1-2D9891B85E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5D0D1A-9D30-460E-A6CF-54633197B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030" y="963997"/>
            <a:ext cx="3254691" cy="4938361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Do you own your </a:t>
            </a:r>
            <a:r>
              <a:rPr lang="en-US" dirty="0" smtClean="0"/>
              <a:t>IP?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02CC3441-26B3-4381-B3DF-8AE3C288BC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DF136DA-F300-4D53-B089-561DC219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816" y="963507"/>
            <a:ext cx="6298163" cy="4938851"/>
          </a:xfrm>
        </p:spPr>
        <p:txBody>
          <a:bodyPr anchor="ctr"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sz="2400" u="sng" dirty="0"/>
              <a:t>Patents, Trademarks, </a:t>
            </a:r>
            <a:r>
              <a:rPr lang="en-US" sz="2400" u="sng" dirty="0" smtClean="0"/>
              <a:t>Copyright</a:t>
            </a:r>
            <a:r>
              <a:rPr lang="en-US" sz="2400" dirty="0" smtClean="0"/>
              <a:t> </a:t>
            </a:r>
          </a:p>
          <a:p>
            <a:pPr lvl="0">
              <a:lnSpc>
                <a:spcPct val="120000"/>
              </a:lnSpc>
            </a:pPr>
            <a:r>
              <a:rPr lang="en-US" sz="2400" dirty="0"/>
              <a:t>I</a:t>
            </a:r>
            <a:r>
              <a:rPr lang="en-US" sz="2400" dirty="0" smtClean="0"/>
              <a:t>f </a:t>
            </a:r>
            <a:r>
              <a:rPr lang="en-US" sz="2400" dirty="0"/>
              <a:t>you can’t buy your URL, that’s not an encouraging sign. If you have a product </a:t>
            </a:r>
            <a:r>
              <a:rPr lang="en-US" sz="2400" dirty="0" smtClean="0"/>
              <a:t>or will market online, this </a:t>
            </a:r>
            <a:r>
              <a:rPr lang="en-US" sz="2400" dirty="0"/>
              <a:t>is your #2 </a:t>
            </a:r>
            <a:r>
              <a:rPr lang="en-US" sz="2400" dirty="0" smtClean="0"/>
              <a:t>priority.</a:t>
            </a:r>
            <a:endParaRPr lang="en-US" sz="2400" dirty="0"/>
          </a:p>
          <a:p>
            <a:pPr lvl="0">
              <a:lnSpc>
                <a:spcPct val="120000"/>
              </a:lnSpc>
            </a:pPr>
            <a:r>
              <a:rPr lang="en-US" sz="2400" u="sng" dirty="0"/>
              <a:t>Working </a:t>
            </a:r>
            <a:r>
              <a:rPr lang="en-US" sz="2400" u="sng" dirty="0" smtClean="0"/>
              <a:t>with other people? </a:t>
            </a:r>
            <a:r>
              <a:rPr lang="en-US" sz="2400" u="sng" dirty="0" smtClean="0"/>
              <a:t>Who </a:t>
            </a:r>
            <a:r>
              <a:rPr lang="en-US" sz="2400" u="sng" dirty="0"/>
              <a:t>owns </a:t>
            </a:r>
            <a:r>
              <a:rPr lang="en-US" sz="2400" u="sng" dirty="0" smtClean="0"/>
              <a:t>the </a:t>
            </a:r>
            <a:r>
              <a:rPr lang="en-US" sz="2400" u="sng" dirty="0" smtClean="0"/>
              <a:t>work? </a:t>
            </a:r>
            <a:endParaRPr lang="en-US" sz="2400" u="sng" dirty="0"/>
          </a:p>
          <a:p>
            <a:pPr marL="342900" lvl="1" indent="-342900">
              <a:lnSpc>
                <a:spcPct val="100000"/>
              </a:lnSpc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Web Designers (do you own your logo?)</a:t>
            </a:r>
          </a:p>
          <a:p>
            <a:pPr marL="342900" lvl="1" indent="-342900">
              <a:lnSpc>
                <a:spcPct val="100000"/>
              </a:lnSpc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App Developers (do you own your processes and procedures on your app/website?)</a:t>
            </a:r>
          </a:p>
          <a:p>
            <a:pPr marL="342900" lvl="1" indent="-342900">
              <a:lnSpc>
                <a:spcPct val="100000"/>
              </a:lnSpc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Formula Developers (If a 3rd party actually makes your product, do you own it?)</a:t>
            </a:r>
          </a:p>
        </p:txBody>
      </p:sp>
    </p:spTree>
    <p:extLst>
      <p:ext uri="{BB962C8B-B14F-4D97-AF65-F5344CB8AC3E}">
        <p14:creationId xmlns:p14="http://schemas.microsoft.com/office/powerpoint/2010/main" val="3284159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35230A27-1553-42F8-99D7-829868E137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772232D-B4D6-429F-B3D1-2D9891B85E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951E6D-8F67-4195-B492-B5FCC83E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030" y="963997"/>
            <a:ext cx="3254691" cy="4938361"/>
          </a:xfrm>
        </p:spPr>
        <p:txBody>
          <a:bodyPr anchor="ctr">
            <a:normAutofit/>
          </a:bodyPr>
          <a:lstStyle/>
          <a:p>
            <a:pPr algn="r"/>
            <a:r>
              <a:rPr lang="en-US" dirty="0" smtClean="0"/>
              <a:t>Early </a:t>
            </a:r>
            <a:r>
              <a:rPr lang="en-US" dirty="0"/>
              <a:t>Growth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02CC3441-26B3-4381-B3DF-8AE3C288BC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E7FA339-18E9-42E8-9EAB-DB3761F0E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816" y="963507"/>
            <a:ext cx="6298163" cy="4938851"/>
          </a:xfrm>
        </p:spPr>
        <p:txBody>
          <a:bodyPr anchor="ctr">
            <a:norm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2400" u="sng" dirty="0" smtClean="0"/>
              <a:t>Employees </a:t>
            </a:r>
            <a:r>
              <a:rPr lang="en-US" sz="2400" u="sng" dirty="0"/>
              <a:t>v. </a:t>
            </a:r>
            <a:r>
              <a:rPr lang="en-US" sz="2400" u="sng" dirty="0" smtClean="0"/>
              <a:t>Contractors</a:t>
            </a:r>
            <a:endParaRPr lang="en-US" sz="2400" u="sng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400" dirty="0" smtClean="0"/>
              <a:t>    An </a:t>
            </a:r>
            <a:r>
              <a:rPr lang="en-US" sz="2400" dirty="0" smtClean="0"/>
              <a:t>important </a:t>
            </a:r>
            <a:r>
              <a:rPr lang="en-US" sz="2400" dirty="0" smtClean="0"/>
              <a:t>distinction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2400" u="sng" dirty="0" smtClean="0"/>
              <a:t>ENFORCEABLE </a:t>
            </a:r>
            <a:r>
              <a:rPr lang="en-US" sz="2400" u="sng" dirty="0"/>
              <a:t>Noncompete </a:t>
            </a:r>
            <a:r>
              <a:rPr lang="en-US" sz="2400" u="sng" dirty="0" smtClean="0"/>
              <a:t>Clauses</a:t>
            </a:r>
            <a:endParaRPr lang="en-US" sz="2400" u="sng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400" dirty="0" smtClean="0"/>
              <a:t>    Limited </a:t>
            </a:r>
            <a:r>
              <a:rPr lang="en-US" sz="2400" dirty="0"/>
              <a:t>in time, scope, and </a:t>
            </a:r>
            <a:r>
              <a:rPr lang="en-US" sz="2400" dirty="0" smtClean="0"/>
              <a:t>geography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2400" u="sng" dirty="0" smtClean="0"/>
              <a:t>Outside Investors</a:t>
            </a:r>
            <a:endParaRPr lang="en-US" sz="2400" u="sng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2400" dirty="0" smtClean="0"/>
              <a:t>    What </a:t>
            </a:r>
            <a:r>
              <a:rPr lang="en-US" sz="2400" dirty="0"/>
              <a:t>are your growth goals? Bootstrapping or SBA loan funded businesses look different </a:t>
            </a:r>
            <a:r>
              <a:rPr lang="en-US" sz="2400" dirty="0" smtClean="0"/>
              <a:t>than those </a:t>
            </a:r>
            <a:r>
              <a:rPr lang="en-US" sz="2400" dirty="0"/>
              <a:t>seeking outside venture capital or private </a:t>
            </a:r>
            <a:r>
              <a:rPr lang="en-US" sz="2400" dirty="0" smtClean="0"/>
              <a:t>investors</a:t>
            </a:r>
          </a:p>
        </p:txBody>
      </p:sp>
    </p:spTree>
    <p:extLst>
      <p:ext uri="{BB962C8B-B14F-4D97-AF65-F5344CB8AC3E}">
        <p14:creationId xmlns:p14="http://schemas.microsoft.com/office/powerpoint/2010/main" val="2809072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35230A27-1553-42F8-99D7-829868E137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772232D-B4D6-429F-B3D1-2D9891B85E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0DCFD5-3821-4C87-B79D-BF3C7DD4F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030" y="963997"/>
            <a:ext cx="3254691" cy="4938361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Hazards of Online Resources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02CC3441-26B3-4381-B3DF-8AE3C288BC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943BD3-650A-44F5-B693-9BC6DE36D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816" y="963507"/>
            <a:ext cx="6298163" cy="4938851"/>
          </a:xfrm>
        </p:spPr>
        <p:txBody>
          <a:bodyPr anchor="ctr">
            <a:noAutofit/>
          </a:bodyPr>
          <a:lstStyle/>
          <a:p>
            <a:pPr marL="0" lvl="1" indent="0" algn="ctr">
              <a:lnSpc>
                <a:spcPct val="100000"/>
              </a:lnSpc>
              <a:spcAft>
                <a:spcPts val="200"/>
              </a:spcAft>
              <a:buSzPct val="100000"/>
              <a:buNone/>
            </a:pPr>
            <a:r>
              <a:rPr lang="en-US" sz="2400" b="1" u="sng" dirty="0"/>
              <a:t>IT’S NOT LEGAL </a:t>
            </a:r>
            <a:r>
              <a:rPr lang="en-US" sz="2400" b="1" u="sng" dirty="0" smtClean="0"/>
              <a:t>ADVICE</a:t>
            </a:r>
            <a:endParaRPr lang="en-US" sz="2400" dirty="0"/>
          </a:p>
          <a:p>
            <a:pPr marL="342900" lvl="1" indent="-342900">
              <a:lnSpc>
                <a:spcPct val="100000"/>
              </a:lnSpc>
              <a:spcAft>
                <a:spcPts val="200"/>
              </a:spcAft>
              <a:buSzPct val="100000"/>
              <a:buFont typeface="Arial"/>
              <a:buChar char="•"/>
            </a:pPr>
            <a:r>
              <a:rPr lang="en-US" sz="2400" dirty="0" smtClean="0"/>
              <a:t>“</a:t>
            </a:r>
            <a:r>
              <a:rPr lang="en-US" sz="2400" dirty="0"/>
              <a:t>LegalZoom is prohibited from providing any kind of advice, explanation, opinion, or recommendation to a consumer about possible legal rights, remedies, defenses, options, selection of forms or strategies.”</a:t>
            </a:r>
          </a:p>
          <a:p>
            <a:pPr marL="342900" lvl="1" indent="-342900">
              <a:lnSpc>
                <a:spcPct val="100000"/>
              </a:lnSpc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Basic forms do not allow you to add details important to your business, and it’s hard to know what you don’t know.</a:t>
            </a:r>
          </a:p>
          <a:p>
            <a:pPr marL="342900" lvl="1" indent="-342900">
              <a:lnSpc>
                <a:spcPct val="100000"/>
              </a:lnSpc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Their goal is to make money while doing as little as possible—it’s easy to get nickel and dimed.</a:t>
            </a:r>
          </a:p>
        </p:txBody>
      </p:sp>
    </p:spTree>
    <p:extLst>
      <p:ext uri="{BB962C8B-B14F-4D97-AF65-F5344CB8AC3E}">
        <p14:creationId xmlns:p14="http://schemas.microsoft.com/office/powerpoint/2010/main" val="2506595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35230A27-1553-42F8-99D7-829868E137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772232D-B4D6-429F-B3D1-2D9891B85E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0DCFD5-3821-4C87-B79D-BF3C7DD4F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030" y="963997"/>
            <a:ext cx="3254691" cy="4938361"/>
          </a:xfrm>
        </p:spPr>
        <p:txBody>
          <a:bodyPr anchor="ctr">
            <a:normAutofit/>
          </a:bodyPr>
          <a:lstStyle/>
          <a:p>
            <a:pPr algn="r"/>
            <a:r>
              <a:rPr lang="en-US" dirty="0" smtClean="0"/>
              <a:t>Resources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02CC3441-26B3-4381-B3DF-8AE3C288BC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943BD3-650A-44F5-B693-9BC6DE36D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816" y="963507"/>
            <a:ext cx="6298163" cy="4938851"/>
          </a:xfrm>
        </p:spPr>
        <p:txBody>
          <a:bodyPr anchor="ctr">
            <a:noAutofit/>
          </a:bodyPr>
          <a:lstStyle/>
          <a:p>
            <a:pPr marL="342900" lvl="1" indent="-342900">
              <a:lnSpc>
                <a:spcPct val="100000"/>
              </a:lnSpc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Email Me: </a:t>
            </a:r>
            <a:r>
              <a:rPr lang="en-US" sz="2400" b="1" dirty="0" smtClean="0"/>
              <a:t>Lauren@RSLawTX.com</a:t>
            </a:r>
          </a:p>
          <a:p>
            <a:pPr marL="0" lvl="1" indent="0">
              <a:lnSpc>
                <a:spcPct val="100000"/>
              </a:lnSpc>
              <a:spcAft>
                <a:spcPts val="200"/>
              </a:spcAft>
              <a:buSzPct val="100000"/>
              <a:buNone/>
            </a:pPr>
            <a:endParaRPr lang="en-US" sz="2400" dirty="0" smtClean="0"/>
          </a:p>
          <a:p>
            <a:pPr marL="342900" lvl="1" indent="-342900">
              <a:lnSpc>
                <a:spcPct val="100000"/>
              </a:lnSpc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Texas Law Library-open to the public</a:t>
            </a:r>
          </a:p>
          <a:p>
            <a:pPr marL="342900" lvl="1" indent="-342900">
              <a:lnSpc>
                <a:spcPct val="100000"/>
              </a:lnSpc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People Fund</a:t>
            </a:r>
          </a:p>
          <a:p>
            <a:pPr marL="342900" lvl="1" indent="-342900">
              <a:lnSpc>
                <a:spcPct val="100000"/>
              </a:lnSpc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UT Law Entrepreneurship Clinic</a:t>
            </a:r>
          </a:p>
          <a:p>
            <a:pPr marL="342900" lvl="1" indent="-342900">
              <a:lnSpc>
                <a:spcPct val="100000"/>
              </a:lnSpc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TX Accountants and Lawyers for the Arts</a:t>
            </a:r>
          </a:p>
          <a:p>
            <a:pPr marL="342900" lvl="1" indent="-342900">
              <a:lnSpc>
                <a:spcPct val="100000"/>
              </a:lnSpc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Legal </a:t>
            </a:r>
            <a:r>
              <a:rPr lang="en-US" sz="2400" dirty="0"/>
              <a:t>Line—1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r>
              <a:rPr lang="en-US" sz="2400" dirty="0" smtClean="0"/>
              <a:t>Tues of the month 512-472-8303</a:t>
            </a:r>
          </a:p>
          <a:p>
            <a:pPr marL="0" lvl="1" indent="0">
              <a:lnSpc>
                <a:spcPct val="100000"/>
              </a:lnSpc>
              <a:spcAft>
                <a:spcPts val="200"/>
              </a:spcAft>
              <a:buSzPct val="100000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63445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420</Words>
  <Application>Microsoft Macintosh PowerPoint</Application>
  <PresentationFormat>Custom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Retrospect</vt:lpstr>
      <vt:lpstr>Avoiding Legal Pitfalls in your Growing Business</vt:lpstr>
      <vt:lpstr>Prioritizing Your Legal Budget</vt:lpstr>
      <vt:lpstr>Getting Started</vt:lpstr>
      <vt:lpstr>Do you own your IP?</vt:lpstr>
      <vt:lpstr>Early Growth</vt:lpstr>
      <vt:lpstr>Hazards of Online Resources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Representation in the Transactional Context</dc:title>
  <dc:creator>Ruffner Schoenbaum</dc:creator>
  <cp:lastModifiedBy>Lauren Schoenbaum</cp:lastModifiedBy>
  <cp:revision>10</cp:revision>
  <dcterms:created xsi:type="dcterms:W3CDTF">2019-03-25T16:27:21Z</dcterms:created>
  <dcterms:modified xsi:type="dcterms:W3CDTF">2019-05-01T15:39:23Z</dcterms:modified>
</cp:coreProperties>
</file>