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</p:sldMasterIdLst>
  <p:notesMasterIdLst>
    <p:notesMasterId r:id="rId19"/>
  </p:notesMasterIdLst>
  <p:handoutMasterIdLst>
    <p:handoutMasterId r:id="rId20"/>
  </p:handoutMasterIdLst>
  <p:sldIdLst>
    <p:sldId id="270" r:id="rId5"/>
    <p:sldId id="261" r:id="rId6"/>
    <p:sldId id="723" r:id="rId7"/>
    <p:sldId id="743" r:id="rId8"/>
    <p:sldId id="725" r:id="rId9"/>
    <p:sldId id="739" r:id="rId10"/>
    <p:sldId id="742" r:id="rId11"/>
    <p:sldId id="744" r:id="rId12"/>
    <p:sldId id="730" r:id="rId13"/>
    <p:sldId id="738" r:id="rId14"/>
    <p:sldId id="746" r:id="rId15"/>
    <p:sldId id="747" r:id="rId16"/>
    <p:sldId id="733" r:id="rId17"/>
    <p:sldId id="72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33CC"/>
    <a:srgbClr val="F7F7F7"/>
    <a:srgbClr val="1C1E26"/>
    <a:srgbClr val="303342"/>
    <a:srgbClr val="485F74"/>
    <a:srgbClr val="354655"/>
    <a:srgbClr val="C80000"/>
    <a:srgbClr val="85B31F"/>
    <a:srgbClr val="3C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52" autoAdjust="0"/>
  </p:normalViewPr>
  <p:slideViewPr>
    <p:cSldViewPr snapToGrid="0">
      <p:cViewPr varScale="1">
        <p:scale>
          <a:sx n="66" d="100"/>
          <a:sy n="66" d="100"/>
        </p:scale>
        <p:origin x="90" y="1122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E8-4104-A85D-E5A6789B4CCE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E8-4104-A85D-E5A6789B4C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E8-4104-A85D-E5A6789B4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69-4A71-BF99-C428707D6B18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69-4A71-BF99-C428707D6B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69-4A71-BF99-C428707D6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12-4D84-B94F-C1014C1B744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12-4D84-B94F-C1014C1B744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12-4D84-B94F-C1014C1B7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4254851216408"/>
          <c:y val="2.1596047510332821E-2"/>
          <c:w val="0.62141790585514534"/>
          <c:h val="0.93212670782466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F2-4AD8-9422-9941B0FF0CE3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F2-4AD8-9422-9941B0FF0CE3}"/>
              </c:ext>
            </c:extLst>
          </c:dPt>
          <c:dPt>
            <c:idx val="2"/>
            <c:bubble3D val="0"/>
            <c:explosion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E-47FB-BCDE-982177D377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F2-4AD8-9422-9941B0FF0CE3}"/>
              </c:ext>
            </c:extLst>
          </c:dPt>
          <c:cat>
            <c:strRef>
              <c:f>Sheet1!$A$2:$A$5</c:f>
              <c:strCache>
                <c:ptCount val="4"/>
                <c:pt idx="0">
                  <c:v>DEBT INVESTOR</c:v>
                </c:pt>
                <c:pt idx="1">
                  <c:v>OWNER EQUITY INVESTMENT</c:v>
                </c:pt>
                <c:pt idx="2">
                  <c:v>BANK </c:v>
                </c:pt>
                <c:pt idx="3">
                  <c:v>OTHER INVESTMENT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0.4</c:v>
                </c:pt>
                <c:pt idx="2">
                  <c:v>0.16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E-47FB-BCDE-982177D3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9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ACTUAL</c:v>
                </c:pt>
                <c:pt idx="1">
                  <c:v>YR1</c:v>
                </c:pt>
                <c:pt idx="2">
                  <c:v>YR2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1200000</c:v>
                </c:pt>
                <c:pt idx="1">
                  <c:v>1212000</c:v>
                </c:pt>
                <c:pt idx="2">
                  <c:v>1224120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3-48A6-AB9F-851837A377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COGS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ACTUAL</c:v>
                </c:pt>
                <c:pt idx="1">
                  <c:v>YR1</c:v>
                </c:pt>
                <c:pt idx="2">
                  <c:v>YR2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540000</c:v>
                </c:pt>
                <c:pt idx="1">
                  <c:v>484800</c:v>
                </c:pt>
                <c:pt idx="2">
                  <c:v>489648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3-48A6-AB9F-851837A377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PROFIT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ACTUAL</c:v>
                </c:pt>
                <c:pt idx="1">
                  <c:v>YR1</c:v>
                </c:pt>
                <c:pt idx="2">
                  <c:v>YR2</c:v>
                </c:pt>
              </c:strCache>
            </c:strRef>
          </c:cat>
          <c:val>
            <c:numRef>
              <c:f>Sheet1!$D$2:$D$4</c:f>
              <c:numCache>
                <c:formatCode>"$"#,##0</c:formatCode>
                <c:ptCount val="3"/>
                <c:pt idx="0">
                  <c:v>660000</c:v>
                </c:pt>
                <c:pt idx="1">
                  <c:v>727200</c:v>
                </c:pt>
                <c:pt idx="2">
                  <c:v>734472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3-48A6-AB9F-851837A377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1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 b="1"/>
            </a:pPr>
            <a:endParaRPr lang="es-CO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10830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DB-4C49-A143-869F975FC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DB-4C49-A143-869F975FCF5C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E-47FB-BCDE-982177D377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DB-4C49-A143-869F975FCF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DB-4C49-A143-869F975FCF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DB-4C49-A143-869F975FCF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DB-4C49-A143-869F975FCF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DB-4C49-A143-869F975FCF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4DB-4C49-A143-869F975FCF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4DB-4C49-A143-869F975FCF5C}"/>
              </c:ext>
            </c:extLst>
          </c:dPt>
          <c:cat>
            <c:strRef>
              <c:f>Sheet1!$A$2:$A$11</c:f>
              <c:strCache>
                <c:ptCount val="10"/>
                <c:pt idx="0">
                  <c:v>FF&amp;E</c:v>
                </c:pt>
                <c:pt idx="1">
                  <c:v>IMPROVEMENT</c:v>
                </c:pt>
                <c:pt idx="2">
                  <c:v>RETAIL BUSINESS INSURANCE</c:v>
                </c:pt>
                <c:pt idx="3">
                  <c:v>COFFEE SUPPLIES INVENTORY</c:v>
                </c:pt>
                <c:pt idx="4">
                  <c:v>MARKETING</c:v>
                </c:pt>
                <c:pt idx="5">
                  <c:v>WORKING CAPITAL</c:v>
                </c:pt>
                <c:pt idx="6">
                  <c:v>WEBSITE DEVELOPMENT</c:v>
                </c:pt>
                <c:pt idx="7">
                  <c:v>MISCELLANEOUS COSTS</c:v>
                </c:pt>
                <c:pt idx="8">
                  <c:v>INITIAL LEASE PAYMENTS</c:v>
                </c:pt>
                <c:pt idx="9">
                  <c:v>LEASE DEPOSIT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0.24</c:v>
                </c:pt>
                <c:pt idx="1">
                  <c:v>0.2</c:v>
                </c:pt>
                <c:pt idx="2">
                  <c:v>0.02</c:v>
                </c:pt>
                <c:pt idx="3">
                  <c:v>0.08</c:v>
                </c:pt>
                <c:pt idx="4">
                  <c:v>0.04</c:v>
                </c:pt>
                <c:pt idx="5">
                  <c:v>0.28000000000000003</c:v>
                </c:pt>
                <c:pt idx="6">
                  <c:v>0.02</c:v>
                </c:pt>
                <c:pt idx="7">
                  <c:v>0.08</c:v>
                </c:pt>
                <c:pt idx="8">
                  <c:v>0.03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E-47FB-BCDE-982177D3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8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50-41A2-AFF8-A1F6C4CC9DFD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50-41A2-AFF8-A1F6C4CC9D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0-41A2-AFF8-A1F6C4CC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39-4E8F-BD8B-8052FC3A28D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39-4E8F-BD8B-8052FC3A28D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9-4E8F-BD8B-8052FC3A2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69-4A71-BF99-C428707D6B18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69-4A71-BF99-C428707D6B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69-4A71-BF99-C428707D6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12-4D84-B94F-C1014C1B744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12-4D84-B94F-C1014C1B744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12-4D84-B94F-C1014C1B7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4254851216408"/>
          <c:y val="2.1596047510332821E-2"/>
          <c:w val="0.62141790585514534"/>
          <c:h val="0.93212670782466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F2-4AD8-9422-9941B0FF0CE3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F2-4AD8-9422-9941B0FF0CE3}"/>
              </c:ext>
            </c:extLst>
          </c:dPt>
          <c:dPt>
            <c:idx val="2"/>
            <c:bubble3D val="0"/>
            <c:explosion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E-47FB-BCDE-982177D377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F2-4AD8-9422-9941B0FF0CE3}"/>
              </c:ext>
            </c:extLst>
          </c:dPt>
          <c:cat>
            <c:strRef>
              <c:f>Sheet1!$A$2:$A$5</c:f>
              <c:strCache>
                <c:ptCount val="4"/>
                <c:pt idx="0">
                  <c:v>DEBT INVESTOR</c:v>
                </c:pt>
                <c:pt idx="1">
                  <c:v>OWNER EQUITY INVESTMENT</c:v>
                </c:pt>
                <c:pt idx="2">
                  <c:v>BANK </c:v>
                </c:pt>
                <c:pt idx="3">
                  <c:v>OTHER INVESTMENT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</c:v>
                </c:pt>
                <c:pt idx="1">
                  <c:v>0.48</c:v>
                </c:pt>
                <c:pt idx="2">
                  <c:v>0.08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E-47FB-BCDE-982177D3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9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E8-4104-A85D-E5A6789B4CCE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E8-4104-A85D-E5A6789B4C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E8-4104-A85D-E5A6789B4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50-41A2-AFF8-A1F6C4CC9DFD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50-41A2-AFF8-A1F6C4CC9D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0-41A2-AFF8-A1F6C4CC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39-4E8F-BD8B-8052FC3A28D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39-4E8F-BD8B-8052FC3A28D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9-4E8F-BD8B-8052FC3A2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836A1B-1649-4BB1-857F-45B1365826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7EDEE-FA20-4451-97A7-1DE856B928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8CBD3-A146-476D-BC7D-CAA1B203A176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8E4DF-78AE-4470-AEEB-BBD23D947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2FC95-C6CD-4763-A444-03AFC336C3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BB6C-5109-498E-80C3-C2D1AE38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18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D04-A4F0-49ED-B42E-211B56474E8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0CB7-DCA5-4E5B-97F1-300CDD8D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5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4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0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1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3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6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9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1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5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5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2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1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60491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941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2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2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3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7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24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DB67E68-5102-4F02-8B44-B56626050791}"/>
              </a:ext>
            </a:extLst>
          </p:cNvPr>
          <p:cNvGrpSpPr/>
          <p:nvPr userDrawn="1"/>
        </p:nvGrpSpPr>
        <p:grpSpPr>
          <a:xfrm rot="10800000">
            <a:off x="11858328" y="148422"/>
            <a:ext cx="332874" cy="590718"/>
            <a:chOff x="10026" y="148425"/>
            <a:chExt cx="332874" cy="5907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A0B9D8-7013-477A-9F19-772BC7DA5007}"/>
                </a:ext>
              </a:extLst>
            </p:cNvPr>
            <p:cNvSpPr/>
            <p:nvPr/>
          </p:nvSpPr>
          <p:spPr>
            <a:xfrm>
              <a:off x="10026" y="148428"/>
              <a:ext cx="203334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0848A5-791F-425B-B215-7EB143BE6916}"/>
                </a:ext>
              </a:extLst>
            </p:cNvPr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7D983-D5B2-4C31-B4CE-A5C2DD174020}"/>
              </a:ext>
            </a:extLst>
          </p:cNvPr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E6E6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20298-0E5E-4B7B-B462-BEEA4AA067AD}"/>
              </a:ext>
            </a:extLst>
          </p:cNvPr>
          <p:cNvSpPr txBox="1"/>
          <p:nvPr userDrawn="1"/>
        </p:nvSpPr>
        <p:spPr>
          <a:xfrm>
            <a:off x="11292841" y="6528300"/>
            <a:ext cx="7994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1200" b="0" i="0" strike="noStrike" spc="0" smtClean="0">
                <a:solidFill>
                  <a:schemeClr val="accent1"/>
                </a:solidFill>
                <a:latin typeface="+mn-lt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8000" b="0" i="0" strike="noStrike" spc="0" dirty="0">
              <a:solidFill>
                <a:schemeClr val="accent1"/>
              </a:solidFill>
              <a:latin typeface="+mn-lt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702B14-1BCB-4182-88DF-57BBFB9515D4}"/>
              </a:ext>
            </a:extLst>
          </p:cNvPr>
          <p:cNvSpPr txBox="1"/>
          <p:nvPr userDrawn="1"/>
        </p:nvSpPr>
        <p:spPr>
          <a:xfrm>
            <a:off x="68580" y="6528300"/>
            <a:ext cx="168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accent1"/>
                </a:solidFill>
                <a:latin typeface="+mn-lt"/>
              </a:rPr>
              <a:t>Your </a:t>
            </a:r>
            <a:r>
              <a:rPr lang="en-US" sz="1200" b="1" baseline="0" dirty="0">
                <a:solidFill>
                  <a:schemeClr val="accent1"/>
                </a:solidFill>
                <a:latin typeface="+mn-lt"/>
              </a:rPr>
              <a:t>Coffee Shop</a:t>
            </a:r>
            <a:endParaRPr lang="en-US" sz="1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29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81" r:id="rId14"/>
    <p:sldLayoutId id="2147483692" r:id="rId1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1" descr="Bar chart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007" y="1087517"/>
            <a:ext cx="1442630" cy="1442630"/>
          </a:xfrm>
        </p:spPr>
      </p:pic>
      <p:sp>
        <p:nvSpPr>
          <p:cNvPr id="6" name="Rectangle 5"/>
          <p:cNvSpPr/>
          <p:nvPr/>
        </p:nvSpPr>
        <p:spPr>
          <a:xfrm>
            <a:off x="-88902" y="21072"/>
            <a:ext cx="12192000" cy="6858000"/>
          </a:xfrm>
          <a:prstGeom prst="rect">
            <a:avLst/>
          </a:prstGeom>
          <a:solidFill>
            <a:srgbClr val="00B0F0">
              <a:alpha val="88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98637" y="4127901"/>
            <a:ext cx="769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Accounting for Management Decisions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5293" y="6423298"/>
            <a:ext cx="4021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INNOVATION WEEK 2019</a:t>
            </a:r>
          </a:p>
        </p:txBody>
      </p:sp>
      <p:pic>
        <p:nvPicPr>
          <p:cNvPr id="7" name="Graphic 6" descr="Gauge">
            <a:extLst>
              <a:ext uri="{FF2B5EF4-FFF2-40B4-BE49-F238E27FC236}">
                <a16:creationId xmlns:a16="http://schemas.microsoft.com/office/drawing/2014/main" id="{F719D108-F46C-4378-9257-F5B551DDB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8346" y="1759026"/>
            <a:ext cx="2486280" cy="2486280"/>
          </a:xfrm>
          <a:prstGeom prst="rect">
            <a:avLst/>
          </a:prstGeom>
        </p:spPr>
      </p:pic>
      <p:pic>
        <p:nvPicPr>
          <p:cNvPr id="13" name="Graphic 12" descr="Downward trend">
            <a:extLst>
              <a:ext uri="{FF2B5EF4-FFF2-40B4-BE49-F238E27FC236}">
                <a16:creationId xmlns:a16="http://schemas.microsoft.com/office/drawing/2014/main" id="{5D4535B3-2074-4206-B091-F0C3F99B2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77842" y="3021776"/>
            <a:ext cx="1223530" cy="1223530"/>
          </a:xfrm>
          <a:prstGeom prst="rect">
            <a:avLst/>
          </a:prstGeom>
        </p:spPr>
      </p:pic>
      <p:pic>
        <p:nvPicPr>
          <p:cNvPr id="15" name="Graphic 14" descr="Upward trend">
            <a:extLst>
              <a:ext uri="{FF2B5EF4-FFF2-40B4-BE49-F238E27FC236}">
                <a16:creationId xmlns:a16="http://schemas.microsoft.com/office/drawing/2014/main" id="{24556842-5DA3-426E-A1C0-8485463872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5600" y="5087670"/>
            <a:ext cx="1365399" cy="1365399"/>
          </a:xfrm>
          <a:prstGeom prst="rect">
            <a:avLst/>
          </a:prstGeom>
        </p:spPr>
      </p:pic>
      <p:pic>
        <p:nvPicPr>
          <p:cNvPr id="17" name="Graphic 16" descr="Bullseye">
            <a:extLst>
              <a:ext uri="{FF2B5EF4-FFF2-40B4-BE49-F238E27FC236}">
                <a16:creationId xmlns:a16="http://schemas.microsoft.com/office/drawing/2014/main" id="{1100245C-3022-4A0F-A633-F5C6DEB12D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821" y="3858008"/>
            <a:ext cx="1352579" cy="1352579"/>
          </a:xfrm>
          <a:prstGeom prst="rect">
            <a:avLst/>
          </a:prstGeom>
        </p:spPr>
      </p:pic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12D40FDB-031A-4131-9B82-3598613D9A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04553" y="546328"/>
            <a:ext cx="1202162" cy="1202162"/>
          </a:xfrm>
          <a:prstGeom prst="rect">
            <a:avLst/>
          </a:prstGeom>
        </p:spPr>
      </p:pic>
      <p:pic>
        <p:nvPicPr>
          <p:cNvPr id="21" name="Graphic 20" descr="Puzzle">
            <a:extLst>
              <a:ext uri="{FF2B5EF4-FFF2-40B4-BE49-F238E27FC236}">
                <a16:creationId xmlns:a16="http://schemas.microsoft.com/office/drawing/2014/main" id="{18F31871-7AB1-475B-ADBB-744A4405B0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41664" y="2397968"/>
            <a:ext cx="1364400" cy="1364400"/>
          </a:xfrm>
          <a:prstGeom prst="rect">
            <a:avLst/>
          </a:prstGeom>
        </p:spPr>
      </p:pic>
      <p:pic>
        <p:nvPicPr>
          <p:cNvPr id="25" name="Graphic 24" descr="Eye">
            <a:extLst>
              <a:ext uri="{FF2B5EF4-FFF2-40B4-BE49-F238E27FC236}">
                <a16:creationId xmlns:a16="http://schemas.microsoft.com/office/drawing/2014/main" id="{5C1198EE-FA88-4B3C-9002-F56496D2CA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93300" y="5066461"/>
            <a:ext cx="1498237" cy="1498237"/>
          </a:xfrm>
          <a:prstGeom prst="rect">
            <a:avLst/>
          </a:prstGeom>
        </p:spPr>
      </p:pic>
      <p:pic>
        <p:nvPicPr>
          <p:cNvPr id="27" name="Graphic 26" descr="Pie chart">
            <a:extLst>
              <a:ext uri="{FF2B5EF4-FFF2-40B4-BE49-F238E27FC236}">
                <a16:creationId xmlns:a16="http://schemas.microsoft.com/office/drawing/2014/main" id="{89FCCDE9-916C-4F60-946C-16E6A88F4F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17110" y="466609"/>
            <a:ext cx="1520054" cy="1520054"/>
          </a:xfrm>
          <a:prstGeom prst="rect">
            <a:avLst/>
          </a:prstGeom>
        </p:spPr>
      </p:pic>
      <p:pic>
        <p:nvPicPr>
          <p:cNvPr id="29" name="Graphic 28" descr="Calculator">
            <a:extLst>
              <a:ext uri="{FF2B5EF4-FFF2-40B4-BE49-F238E27FC236}">
                <a16:creationId xmlns:a16="http://schemas.microsoft.com/office/drawing/2014/main" id="{69E92757-6A38-48FF-B43C-A162FE0FCE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34827" y="2352261"/>
            <a:ext cx="1502105" cy="1502105"/>
          </a:xfrm>
          <a:prstGeom prst="rect">
            <a:avLst/>
          </a:prstGeom>
        </p:spPr>
      </p:pic>
      <p:pic>
        <p:nvPicPr>
          <p:cNvPr id="31" name="Graphic 30" descr="Playbook">
            <a:extLst>
              <a:ext uri="{FF2B5EF4-FFF2-40B4-BE49-F238E27FC236}">
                <a16:creationId xmlns:a16="http://schemas.microsoft.com/office/drawing/2014/main" id="{EA20A6DE-E7AB-4565-AEA2-13F44A5033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628093" y="272267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1C1F5-0801-48D1-B834-A472CA2BB07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46" y="5622438"/>
            <a:ext cx="2487822" cy="8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USE OF FUNDS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55060514"/>
              </p:ext>
            </p:extLst>
          </p:nvPr>
        </p:nvGraphicFramePr>
        <p:xfrm>
          <a:off x="3008630" y="1648459"/>
          <a:ext cx="6174740" cy="411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87585" y="1713633"/>
            <a:ext cx="3362124" cy="489763"/>
            <a:chOff x="7387585" y="1713633"/>
            <a:chExt cx="3362124" cy="489763"/>
          </a:xfrm>
        </p:grpSpPr>
        <p:sp>
          <p:nvSpPr>
            <p:cNvPr id="21" name="Rectangle 20"/>
            <p:cNvSpPr/>
            <p:nvPr/>
          </p:nvSpPr>
          <p:spPr>
            <a:xfrm>
              <a:off x="9183370" y="1713633"/>
              <a:ext cx="156633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FF&amp;E 24%</a:t>
              </a:r>
            </a:p>
          </p:txBody>
        </p:sp>
        <p:cxnSp>
          <p:nvCxnSpPr>
            <p:cNvPr id="59" name="Elbow Connector 58"/>
            <p:cNvCxnSpPr/>
            <p:nvPr/>
          </p:nvCxnSpPr>
          <p:spPr>
            <a:xfrm rot="10800000" flipH="1">
              <a:off x="7387585" y="1847395"/>
              <a:ext cx="1744980" cy="356001"/>
            </a:xfrm>
            <a:prstGeom prst="bentConnector3">
              <a:avLst>
                <a:gd name="adj1" fmla="val 76368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065765" y="2818449"/>
            <a:ext cx="2679703" cy="499504"/>
            <a:chOff x="8065765" y="2818449"/>
            <a:chExt cx="2679703" cy="499504"/>
          </a:xfrm>
        </p:grpSpPr>
        <p:sp>
          <p:nvSpPr>
            <p:cNvPr id="35" name="Rectangle 34"/>
            <p:cNvSpPr/>
            <p:nvPr/>
          </p:nvSpPr>
          <p:spPr>
            <a:xfrm>
              <a:off x="9179129" y="2818449"/>
              <a:ext cx="156633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IMPROVEMENTS 20%</a:t>
              </a:r>
            </a:p>
          </p:txBody>
        </p:sp>
        <p:cxnSp>
          <p:nvCxnSpPr>
            <p:cNvPr id="60" name="Elbow Connector 59"/>
            <p:cNvCxnSpPr/>
            <p:nvPr/>
          </p:nvCxnSpPr>
          <p:spPr>
            <a:xfrm flipV="1">
              <a:off x="8065765" y="2947523"/>
              <a:ext cx="1113364" cy="370430"/>
            </a:xfrm>
            <a:prstGeom prst="bentConnector3">
              <a:avLst>
                <a:gd name="adj1" fmla="val 59902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438390" y="4164621"/>
            <a:ext cx="4570308" cy="1039525"/>
            <a:chOff x="7438390" y="4164621"/>
            <a:chExt cx="4570308" cy="1039525"/>
          </a:xfrm>
        </p:grpSpPr>
        <p:sp>
          <p:nvSpPr>
            <p:cNvPr id="45" name="Rectangle 44"/>
            <p:cNvSpPr/>
            <p:nvPr/>
          </p:nvSpPr>
          <p:spPr>
            <a:xfrm>
              <a:off x="9179129" y="4164621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RETAIL BUSINESS INSURANCE 2%</a:t>
              </a:r>
            </a:p>
          </p:txBody>
        </p:sp>
        <p:cxnSp>
          <p:nvCxnSpPr>
            <p:cNvPr id="61" name="Elbow Connector 60"/>
            <p:cNvCxnSpPr>
              <a:endCxn id="45" idx="1"/>
            </p:cNvCxnSpPr>
            <p:nvPr/>
          </p:nvCxnSpPr>
          <p:spPr>
            <a:xfrm flipV="1">
              <a:off x="7438390" y="4293695"/>
              <a:ext cx="1740739" cy="910451"/>
            </a:xfrm>
            <a:prstGeom prst="bentConnector3">
              <a:avLst>
                <a:gd name="adj1" fmla="val 73843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934200" y="5501640"/>
            <a:ext cx="5074498" cy="447886"/>
            <a:chOff x="6934200" y="5501640"/>
            <a:chExt cx="5074498" cy="447886"/>
          </a:xfrm>
        </p:grpSpPr>
        <p:sp>
          <p:nvSpPr>
            <p:cNvPr id="46" name="Rectangle 45"/>
            <p:cNvSpPr/>
            <p:nvPr/>
          </p:nvSpPr>
          <p:spPr>
            <a:xfrm>
              <a:off x="9179129" y="5691378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COFFEE SUPLIES INVENTORY 8%</a:t>
              </a:r>
            </a:p>
          </p:txBody>
        </p:sp>
        <p:cxnSp>
          <p:nvCxnSpPr>
            <p:cNvPr id="62" name="Elbow Connector 61"/>
            <p:cNvCxnSpPr>
              <a:endCxn id="46" idx="1"/>
            </p:cNvCxnSpPr>
            <p:nvPr/>
          </p:nvCxnSpPr>
          <p:spPr>
            <a:xfrm>
              <a:off x="6934200" y="5501640"/>
              <a:ext cx="2244929" cy="318812"/>
            </a:xfrm>
            <a:prstGeom prst="bentConnector3">
              <a:avLst>
                <a:gd name="adj1" fmla="val 79870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00801" y="5735003"/>
            <a:ext cx="4695199" cy="276999"/>
            <a:chOff x="1400801" y="5735003"/>
            <a:chExt cx="4695199" cy="276999"/>
          </a:xfrm>
        </p:grpSpPr>
        <p:sp>
          <p:nvSpPr>
            <p:cNvPr id="47" name="Rectangle 46"/>
            <p:cNvSpPr/>
            <p:nvPr/>
          </p:nvSpPr>
          <p:spPr>
            <a:xfrm>
              <a:off x="1400801" y="5735003"/>
              <a:ext cx="28295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MARKETING 4%</a:t>
              </a:r>
            </a:p>
          </p:txBody>
        </p:sp>
        <p:cxnSp>
          <p:nvCxnSpPr>
            <p:cNvPr id="63" name="Elbow Connector 62"/>
            <p:cNvCxnSpPr>
              <a:stCxn id="6" idx="2"/>
              <a:endCxn id="47" idx="3"/>
            </p:cNvCxnSpPr>
            <p:nvPr/>
          </p:nvCxnSpPr>
          <p:spPr>
            <a:xfrm rot="5400000">
              <a:off x="5108910" y="4886413"/>
              <a:ext cx="108550" cy="1865630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1000" y="4649887"/>
            <a:ext cx="4404357" cy="534724"/>
            <a:chOff x="381000" y="4649887"/>
            <a:chExt cx="4404357" cy="534724"/>
          </a:xfrm>
        </p:grpSpPr>
        <p:sp>
          <p:nvSpPr>
            <p:cNvPr id="48" name="Rectangle 47"/>
            <p:cNvSpPr/>
            <p:nvPr/>
          </p:nvSpPr>
          <p:spPr>
            <a:xfrm>
              <a:off x="381000" y="4649887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WORKING CAPITAL 28%</a:t>
              </a:r>
            </a:p>
          </p:txBody>
        </p:sp>
        <p:cxnSp>
          <p:nvCxnSpPr>
            <p:cNvPr id="64" name="Elbow Connector 63"/>
            <p:cNvCxnSpPr/>
            <p:nvPr/>
          </p:nvCxnSpPr>
          <p:spPr>
            <a:xfrm rot="10800000">
              <a:off x="3210569" y="4778961"/>
              <a:ext cx="1574788" cy="405650"/>
            </a:xfrm>
            <a:prstGeom prst="bentConnector3">
              <a:avLst>
                <a:gd name="adj1" fmla="val 70646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1000" y="3017520"/>
            <a:ext cx="3849373" cy="525834"/>
            <a:chOff x="381000" y="3017520"/>
            <a:chExt cx="3849373" cy="525834"/>
          </a:xfrm>
        </p:grpSpPr>
        <p:sp>
          <p:nvSpPr>
            <p:cNvPr id="54" name="Rectangle 53"/>
            <p:cNvSpPr/>
            <p:nvPr/>
          </p:nvSpPr>
          <p:spPr>
            <a:xfrm>
              <a:off x="381000" y="3285206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WEBSITE DEVELOPMENT 2%</a:t>
              </a:r>
            </a:p>
          </p:txBody>
        </p:sp>
        <p:cxnSp>
          <p:nvCxnSpPr>
            <p:cNvPr id="65" name="Elbow Connector 64"/>
            <p:cNvCxnSpPr/>
            <p:nvPr/>
          </p:nvCxnSpPr>
          <p:spPr>
            <a:xfrm rot="10800000" flipV="1">
              <a:off x="3210568" y="3017520"/>
              <a:ext cx="1019805" cy="391036"/>
            </a:xfrm>
            <a:prstGeom prst="bentConnector3">
              <a:avLst>
                <a:gd name="adj1" fmla="val 53985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1000" y="2390477"/>
            <a:ext cx="4242234" cy="384658"/>
            <a:chOff x="381000" y="2390477"/>
            <a:chExt cx="4242234" cy="384658"/>
          </a:xfrm>
        </p:grpSpPr>
        <p:sp>
          <p:nvSpPr>
            <p:cNvPr id="55" name="Rectangle 54"/>
            <p:cNvSpPr/>
            <p:nvPr/>
          </p:nvSpPr>
          <p:spPr>
            <a:xfrm>
              <a:off x="381000" y="2516987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MISCELLANEOUS COSTS 8%</a:t>
              </a:r>
            </a:p>
          </p:txBody>
        </p:sp>
        <p:cxnSp>
          <p:nvCxnSpPr>
            <p:cNvPr id="67" name="Elbow Connector 66"/>
            <p:cNvCxnSpPr/>
            <p:nvPr/>
          </p:nvCxnSpPr>
          <p:spPr>
            <a:xfrm rot="10800000" flipV="1">
              <a:off x="3210569" y="2390477"/>
              <a:ext cx="1412665" cy="253676"/>
            </a:xfrm>
            <a:prstGeom prst="bentConnector3">
              <a:avLst>
                <a:gd name="adj1" fmla="val 66901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80999" y="1745301"/>
            <a:ext cx="4678681" cy="280094"/>
            <a:chOff x="380999" y="1745301"/>
            <a:chExt cx="4678681" cy="280094"/>
          </a:xfrm>
        </p:grpSpPr>
        <p:sp>
          <p:nvSpPr>
            <p:cNvPr id="58" name="Rectangle 57"/>
            <p:cNvSpPr/>
            <p:nvPr/>
          </p:nvSpPr>
          <p:spPr>
            <a:xfrm>
              <a:off x="380999" y="1745301"/>
              <a:ext cx="2829569" cy="25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INITIAL LEASE PAYMENTS 3%</a:t>
              </a:r>
            </a:p>
          </p:txBody>
        </p:sp>
        <p:cxnSp>
          <p:nvCxnSpPr>
            <p:cNvPr id="69" name="Elbow Connector 68"/>
            <p:cNvCxnSpPr/>
            <p:nvPr/>
          </p:nvCxnSpPr>
          <p:spPr>
            <a:xfrm rot="10800000">
              <a:off x="3210568" y="1874375"/>
              <a:ext cx="1849112" cy="151020"/>
            </a:xfrm>
            <a:prstGeom prst="bentConnector3">
              <a:avLst>
                <a:gd name="adj1" fmla="val 74176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311305" y="1252330"/>
            <a:ext cx="3541869" cy="631918"/>
            <a:chOff x="5311305" y="1252330"/>
            <a:chExt cx="3541869" cy="631918"/>
          </a:xfrm>
        </p:grpSpPr>
        <p:sp>
          <p:nvSpPr>
            <p:cNvPr id="92" name="Rectangle 91"/>
            <p:cNvSpPr/>
            <p:nvPr/>
          </p:nvSpPr>
          <p:spPr>
            <a:xfrm>
              <a:off x="6023605" y="1252330"/>
              <a:ext cx="28295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LEASE DEPOSIT 1%</a:t>
              </a:r>
            </a:p>
          </p:txBody>
        </p:sp>
        <p:cxnSp>
          <p:nvCxnSpPr>
            <p:cNvPr id="93" name="Elbow Connector 92"/>
            <p:cNvCxnSpPr>
              <a:stCxn id="92" idx="1"/>
            </p:cNvCxnSpPr>
            <p:nvPr/>
          </p:nvCxnSpPr>
          <p:spPr>
            <a:xfrm rot="10800000" flipV="1">
              <a:off x="5311305" y="1390830"/>
              <a:ext cx="712301" cy="493418"/>
            </a:xfrm>
            <a:prstGeom prst="bentConnector3">
              <a:avLst>
                <a:gd name="adj1" fmla="val 100868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4717413" y="3344471"/>
            <a:ext cx="275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FIXED STARTUP EXPENSES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C05F2F-10CB-4142-9468-893F1EBAE046}"/>
              </a:ext>
            </a:extLst>
          </p:cNvPr>
          <p:cNvSpPr txBox="1"/>
          <p:nvPr/>
        </p:nvSpPr>
        <p:spPr>
          <a:xfrm>
            <a:off x="850347" y="1155483"/>
            <a:ext cx="358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STUDY: STARTUP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25056A6-46C1-43AE-8F0F-A4CE4702B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10509428" y="124156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AC166BD-03FF-4875-BFD3-7A14E16F4432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</p:spTree>
    <p:extLst>
      <p:ext uri="{BB962C8B-B14F-4D97-AF65-F5344CB8AC3E}">
        <p14:creationId xmlns:p14="http://schemas.microsoft.com/office/powerpoint/2010/main" val="207702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Graphic spid="6" grpId="0">
        <p:bldAsOne/>
      </p:bldGraphic>
      <p:bldP spid="100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Resources &amp; Samples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25056A6-46C1-43AE-8F0F-A4CE4702B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10509428" y="124156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AC166BD-03FF-4875-BFD3-7A14E16F4432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3866FE-9600-4CEA-8A84-3C768275E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27461"/>
            <a:ext cx="1266825" cy="504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0AA44-91C1-4894-AD57-C9F7D1B47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2" y="3260637"/>
            <a:ext cx="5188994" cy="29371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B85373-0187-4B3D-BBC1-EC6C5FF60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887" y="2326759"/>
            <a:ext cx="1001582" cy="899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4737DA-2B97-4726-80EB-0F9FDED661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854" y="2326759"/>
            <a:ext cx="5274323" cy="36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6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Resources &amp; Samples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25056A6-46C1-43AE-8F0F-A4CE4702B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10509428" y="124156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AC166BD-03FF-4875-BFD3-7A14E16F4432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207C3-0AB6-4EB7-8629-146031BA3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319" y="1267385"/>
            <a:ext cx="2644532" cy="3564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D75395-4CD8-4809-A9B2-C9866E18B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299" y="2506531"/>
            <a:ext cx="2728246" cy="385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96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TEAM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6" name="Rectangle 25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9592" y="5181600"/>
            <a:ext cx="970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MANAGER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9017" y="5430633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 Last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74163" y="5455919"/>
            <a:ext cx="1619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82432" y="3225793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PRESENTER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9280" y="3441576"/>
            <a:ext cx="157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Gustavo Suarez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165396" y="3500112"/>
            <a:ext cx="1619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029807" y="5181600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KEY EMPLOYEE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202776" y="5430633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 Last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8897922" y="5455919"/>
            <a:ext cx="1619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610D5A-8BB3-4F95-957E-D16C367A9567}"/>
              </a:ext>
            </a:extLst>
          </p:cNvPr>
          <p:cNvGrpSpPr/>
          <p:nvPr/>
        </p:nvGrpSpPr>
        <p:grpSpPr>
          <a:xfrm>
            <a:off x="4863685" y="1228548"/>
            <a:ext cx="2072200" cy="1930745"/>
            <a:chOff x="4661109" y="988173"/>
            <a:chExt cx="2869780" cy="2883915"/>
          </a:xfrm>
        </p:grpSpPr>
        <p:sp>
          <p:nvSpPr>
            <p:cNvPr id="16" name="Oval 15"/>
            <p:cNvSpPr/>
            <p:nvPr/>
          </p:nvSpPr>
          <p:spPr>
            <a:xfrm>
              <a:off x="4661109" y="988173"/>
              <a:ext cx="2869780" cy="286978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565375-947E-4C24-9860-CB2EB53F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9754" y="1240254"/>
              <a:ext cx="2532492" cy="2631834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C65E67E-CAB6-46A5-B66F-B936ED4EE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4062413"/>
            <a:ext cx="11372850" cy="21621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47C5D3A-A8C1-4F43-B5C4-3BE43DA91B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10509428" y="124156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15459AA-0F3B-4242-B48B-FA77D0EC38A2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</p:spTree>
    <p:extLst>
      <p:ext uri="{BB962C8B-B14F-4D97-AF65-F5344CB8AC3E}">
        <p14:creationId xmlns:p14="http://schemas.microsoft.com/office/powerpoint/2010/main" val="2471180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23" grpId="0"/>
      <p:bldP spid="36" grpId="0"/>
      <p:bldP spid="37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D4D35-D380-491B-A751-DC2A32007638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B030F-8030-4B29-BB69-85C03540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81" y="2731671"/>
            <a:ext cx="6240588" cy="3400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49633A-8A7D-4910-8764-F2BD3A98E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44" y="548471"/>
            <a:ext cx="8077200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5276C0-1285-4F8A-9562-E122C9FEF773}"/>
              </a:ext>
            </a:extLst>
          </p:cNvPr>
          <p:cNvSpPr txBox="1"/>
          <p:nvPr/>
        </p:nvSpPr>
        <p:spPr>
          <a:xfrm>
            <a:off x="4049357" y="1903345"/>
            <a:ext cx="609946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@JPGSMALLBIZ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34EB8-0104-471A-843C-8D666FD05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207" y="1106117"/>
            <a:ext cx="666405" cy="6521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DE5F8B-4082-4CEA-8714-006A9EA24FF7}"/>
              </a:ext>
            </a:extLst>
          </p:cNvPr>
          <p:cNvSpPr txBox="1"/>
          <p:nvPr/>
        </p:nvSpPr>
        <p:spPr>
          <a:xfrm>
            <a:off x="7099088" y="3937298"/>
            <a:ext cx="454068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Email: </a:t>
            </a:r>
            <a:r>
              <a:rPr lang="en-US" sz="2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gsuarez@jpgtax.net</a:t>
            </a:r>
          </a:p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Customer Service: </a:t>
            </a:r>
            <a:r>
              <a:rPr lang="en-US" sz="2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281-738-1734</a:t>
            </a:r>
          </a:p>
        </p:txBody>
      </p:sp>
    </p:spTree>
    <p:extLst>
      <p:ext uri="{BB962C8B-B14F-4D97-AF65-F5344CB8AC3E}">
        <p14:creationId xmlns:p14="http://schemas.microsoft.com/office/powerpoint/2010/main" val="34563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9" y="0"/>
            <a:ext cx="10811002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405"/>
            <a:ext cx="12192001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3428" y="1603136"/>
            <a:ext cx="36234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Benchmarks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3428" y="2100828"/>
            <a:ext cx="3961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B0F0"/>
                </a:solidFill>
              </a:rPr>
              <a:t>Benchmarking</a:t>
            </a:r>
            <a:r>
              <a:rPr lang="en-US" dirty="0">
                <a:solidFill>
                  <a:schemeClr val="bg1"/>
                </a:solidFill>
              </a:rPr>
              <a:t> is a process that develops performance indices for specific entities and compares them to internal targets or industry norms for the purpose of measuring entity performance and identifying areas needing improvement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B2642-518B-4F91-BC2E-1ED7E5E8E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431357" y="5880169"/>
            <a:ext cx="1059743" cy="7455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0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2013" y="2187952"/>
            <a:ext cx="1889760" cy="1019056"/>
            <a:chOff x="2506980" y="1891784"/>
            <a:chExt cx="1889760" cy="1019056"/>
          </a:xfrm>
        </p:grpSpPr>
        <p:grpSp>
          <p:nvGrpSpPr>
            <p:cNvPr id="7" name="Group 6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788568" y="1891784"/>
              <a:ext cx="1284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$1,200,000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48415" y="2324368"/>
              <a:ext cx="13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Revenue</a:t>
              </a:r>
            </a:p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(Sales)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27993" y="2155076"/>
            <a:ext cx="1889760" cy="1051932"/>
            <a:chOff x="2506980" y="1858908"/>
            <a:chExt cx="1889760" cy="1051932"/>
          </a:xfrm>
        </p:grpSpPr>
        <p:grpSp>
          <p:nvGrpSpPr>
            <p:cNvPr id="57" name="Group 56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871345" y="1858908"/>
              <a:ext cx="115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$540,000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48415" y="2324368"/>
              <a:ext cx="13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Cost of Goods Sold (COGS)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16079" y="2168257"/>
            <a:ext cx="1889760" cy="1019056"/>
            <a:chOff x="2506980" y="1891784"/>
            <a:chExt cx="1889760" cy="1019056"/>
          </a:xfrm>
        </p:grpSpPr>
        <p:grpSp>
          <p:nvGrpSpPr>
            <p:cNvPr id="63" name="Group 62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75932" y="1891784"/>
              <a:ext cx="1109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$660,000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8415" y="2324368"/>
              <a:ext cx="1364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Gross Profit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79953" y="2187952"/>
            <a:ext cx="1889760" cy="1019056"/>
            <a:chOff x="2506980" y="1891784"/>
            <a:chExt cx="1889760" cy="1019056"/>
          </a:xfrm>
        </p:grpSpPr>
        <p:grpSp>
          <p:nvGrpSpPr>
            <p:cNvPr id="69" name="Group 68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875931" y="1891784"/>
              <a:ext cx="1109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$600,000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1192" y="2311440"/>
              <a:ext cx="1606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Operating Expenses (OPEX)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400227" y="2208788"/>
            <a:ext cx="1889760" cy="1019056"/>
            <a:chOff x="2506980" y="1891784"/>
            <a:chExt cx="1889760" cy="1019056"/>
          </a:xfrm>
        </p:grpSpPr>
        <p:grpSp>
          <p:nvGrpSpPr>
            <p:cNvPr id="75" name="Group 74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2506980" y="1891784"/>
              <a:ext cx="188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$60,000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29503" y="2324367"/>
              <a:ext cx="1867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Operating Profit/Loss (EBITDA)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87046" y="4653914"/>
            <a:ext cx="3347826" cy="702368"/>
            <a:chOff x="2670968" y="1912620"/>
            <a:chExt cx="1561785" cy="327660"/>
          </a:xfrm>
        </p:grpSpPr>
        <p:sp>
          <p:nvSpPr>
            <p:cNvPr id="87" name="Rectangle 86"/>
            <p:cNvSpPr/>
            <p:nvPr/>
          </p:nvSpPr>
          <p:spPr>
            <a:xfrm>
              <a:off x="2670968" y="1912620"/>
              <a:ext cx="1561785" cy="3276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831565" y="1925691"/>
              <a:ext cx="1240592" cy="301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Bottom Line</a:t>
              </a:r>
            </a:p>
          </p:txBody>
        </p:sp>
      </p:grpSp>
      <p:cxnSp>
        <p:nvCxnSpPr>
          <p:cNvPr id="14" name="Elbow Connector 13"/>
          <p:cNvCxnSpPr>
            <a:stCxn id="51" idx="2"/>
            <a:endCxn id="79" idx="2"/>
          </p:cNvCxnSpPr>
          <p:nvPr/>
        </p:nvCxnSpPr>
        <p:spPr>
          <a:xfrm rot="16200000" flipH="1">
            <a:off x="6085582" y="-1031681"/>
            <a:ext cx="20836" cy="8498214"/>
          </a:xfrm>
          <a:prstGeom prst="bentConnector3">
            <a:avLst>
              <a:gd name="adj1" fmla="val 3720561"/>
            </a:avLst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7" idx="2"/>
          </p:cNvCxnSpPr>
          <p:nvPr/>
        </p:nvCxnSpPr>
        <p:spPr>
          <a:xfrm>
            <a:off x="6160959" y="3187313"/>
            <a:ext cx="0" cy="77634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965058" y="3207005"/>
            <a:ext cx="0" cy="77634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8224833" y="3207006"/>
            <a:ext cx="0" cy="77634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60959" y="3963660"/>
            <a:ext cx="0" cy="606936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C42AE7B-B87D-419B-8679-31761376B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283190" y="5735790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0082F5-701F-46A3-9C46-D65488385444}"/>
              </a:ext>
            </a:extLst>
          </p:cNvPr>
          <p:cNvSpPr/>
          <p:nvPr/>
        </p:nvSpPr>
        <p:spPr>
          <a:xfrm>
            <a:off x="5931397" y="368300"/>
            <a:ext cx="5435601" cy="3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TextBox 1133"/>
          <p:cNvSpPr txBox="1"/>
          <p:nvPr/>
        </p:nvSpPr>
        <p:spPr>
          <a:xfrm>
            <a:off x="381000" y="320634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MANAGERIAL ACCOUNTING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F5CEE8-D99E-48C7-9A96-99A364160439}"/>
              </a:ext>
            </a:extLst>
          </p:cNvPr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A38C024-4C0E-482B-A421-0DE805037654}"/>
                </a:ext>
              </a:extLst>
            </p:cNvPr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BF889B5-4A10-4C95-B34D-533B57556ABF}"/>
                </a:ext>
              </a:extLst>
            </p:cNvPr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F436A0-6526-4913-88FB-B7D20D28D536}"/>
              </a:ext>
            </a:extLst>
          </p:cNvPr>
          <p:cNvSpPr/>
          <p:nvPr/>
        </p:nvSpPr>
        <p:spPr>
          <a:xfrm>
            <a:off x="734062" y="762929"/>
            <a:ext cx="211548" cy="110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AFF10A7-7F07-4E12-A7E4-0501BB2ECAE5}"/>
              </a:ext>
            </a:extLst>
          </p:cNvPr>
          <p:cNvSpPr txBox="1"/>
          <p:nvPr/>
        </p:nvSpPr>
        <p:spPr>
          <a:xfrm>
            <a:off x="461018" y="1526473"/>
            <a:ext cx="358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STUDY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AAE8D9E-BF29-42FC-8ADF-0156F61AE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10509428" y="124156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A79B9424-3B53-412A-BC02-6ABCD7B73A2E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</p:spTree>
    <p:extLst>
      <p:ext uri="{BB962C8B-B14F-4D97-AF65-F5344CB8AC3E}">
        <p14:creationId xmlns:p14="http://schemas.microsoft.com/office/powerpoint/2010/main" val="845286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1357" y="661635"/>
            <a:ext cx="36234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B0F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KPIs &amp; Metrics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7929" y="1297743"/>
            <a:ext cx="396129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/>
                </a:solidFill>
              </a:rPr>
              <a:t>A </a:t>
            </a:r>
            <a:r>
              <a:rPr lang="en-US" b="1" dirty="0">
                <a:solidFill>
                  <a:schemeClr val="accent1"/>
                </a:solidFill>
              </a:rPr>
              <a:t>Key Performance Indicator (KPI)</a:t>
            </a:r>
            <a:r>
              <a:rPr lang="en-US" dirty="0">
                <a:solidFill>
                  <a:schemeClr val="bg1"/>
                </a:solidFill>
              </a:rPr>
              <a:t> is a measurable value that demonstrates how effectively a company is achieving key business objectives.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solidFill>
                  <a:schemeClr val="accent1"/>
                </a:solidFill>
              </a:rPr>
              <a:t>A </a:t>
            </a:r>
            <a:r>
              <a:rPr lang="en-US" b="1" dirty="0">
                <a:solidFill>
                  <a:schemeClr val="accent1"/>
                </a:solidFill>
              </a:rPr>
              <a:t>Business Metric</a:t>
            </a:r>
            <a:r>
              <a:rPr lang="en-US" dirty="0">
                <a:solidFill>
                  <a:schemeClr val="accent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is a quantifiable measure that is used to track and assess the status of a specific business process.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Every area of business has specific metrics that should be monitored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Marketing metrics : tracking campaign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Program 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Sales metrics: new opportunities and leads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Executive metrics: big picture on financials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B2642-518B-4F91-BC2E-1ED7E5E8E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431357" y="5880169"/>
            <a:ext cx="1059743" cy="7455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17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6CC839A-7379-42A4-8E04-F3B0BA31986B}"/>
              </a:ext>
            </a:extLst>
          </p:cNvPr>
          <p:cNvSpPr/>
          <p:nvPr/>
        </p:nvSpPr>
        <p:spPr>
          <a:xfrm>
            <a:off x="697190" y="793249"/>
            <a:ext cx="116233" cy="970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TextBox 1133"/>
          <p:cNvSpPr txBox="1"/>
          <p:nvPr/>
        </p:nvSpPr>
        <p:spPr>
          <a:xfrm>
            <a:off x="392278" y="285654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 Metrics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0" y="1433478"/>
            <a:ext cx="12192000" cy="247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2090525672"/>
              </p:ext>
            </p:extLst>
          </p:nvPr>
        </p:nvGraphicFramePr>
        <p:xfrm>
          <a:off x="392278" y="1349035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Oval 45"/>
          <p:cNvSpPr/>
          <p:nvPr/>
        </p:nvSpPr>
        <p:spPr>
          <a:xfrm>
            <a:off x="735593" y="1900896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423" y="3295266"/>
            <a:ext cx="904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Revenue</a:t>
            </a:r>
          </a:p>
        </p:txBody>
      </p:sp>
      <p:graphicFrame>
        <p:nvGraphicFramePr>
          <p:cNvPr id="88" name="Chart 87"/>
          <p:cNvGraphicFramePr/>
          <p:nvPr>
            <p:extLst>
              <p:ext uri="{D42A27DB-BD31-4B8C-83A1-F6EECF244321}">
                <p14:modId xmlns:p14="http://schemas.microsoft.com/office/powerpoint/2010/main" val="1091301962"/>
              </p:ext>
            </p:extLst>
          </p:nvPr>
        </p:nvGraphicFramePr>
        <p:xfrm>
          <a:off x="2796136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Oval 88"/>
          <p:cNvSpPr/>
          <p:nvPr/>
        </p:nvSpPr>
        <p:spPr>
          <a:xfrm>
            <a:off x="3138305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45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87580" y="3306568"/>
            <a:ext cx="1786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Cost of Goods Sold</a:t>
            </a:r>
          </a:p>
        </p:txBody>
      </p:sp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val="2406396211"/>
              </p:ext>
            </p:extLst>
          </p:nvPr>
        </p:nvGraphicFramePr>
        <p:xfrm>
          <a:off x="5211272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3" name="Oval 92"/>
          <p:cNvSpPr/>
          <p:nvPr/>
        </p:nvSpPr>
        <p:spPr>
          <a:xfrm>
            <a:off x="5571485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55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06390" y="3306568"/>
            <a:ext cx="1179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Gross Profit</a:t>
            </a:r>
          </a:p>
        </p:txBody>
      </p:sp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2499534380"/>
              </p:ext>
            </p:extLst>
          </p:nvPr>
        </p:nvGraphicFramePr>
        <p:xfrm>
          <a:off x="7626408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7" name="Oval 96"/>
          <p:cNvSpPr/>
          <p:nvPr/>
        </p:nvSpPr>
        <p:spPr>
          <a:xfrm>
            <a:off x="7986621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22112" y="3306568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Operating Expense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(OPEX)</a:t>
            </a:r>
          </a:p>
        </p:txBody>
      </p:sp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val="1254856639"/>
              </p:ext>
            </p:extLst>
          </p:nvPr>
        </p:nvGraphicFramePr>
        <p:xfrm>
          <a:off x="10041544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1" name="Oval 100"/>
          <p:cNvSpPr/>
          <p:nvPr/>
        </p:nvSpPr>
        <p:spPr>
          <a:xfrm>
            <a:off x="10401757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923544" y="3306568"/>
            <a:ext cx="200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Operating Profit/Loss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(EBITDA)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83597" y="1038126"/>
            <a:ext cx="358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STUDY: YR 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30BD8C-C0D5-4367-918B-9F466ECE3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32186"/>
              </p:ext>
            </p:extLst>
          </p:nvPr>
        </p:nvGraphicFramePr>
        <p:xfrm>
          <a:off x="1313411" y="4068811"/>
          <a:ext cx="9725889" cy="226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071">
                  <a:extLst>
                    <a:ext uri="{9D8B030D-6E8A-4147-A177-3AD203B41FA5}">
                      <a16:colId xmlns:a16="http://schemas.microsoft.com/office/drawing/2014/main" val="3771312974"/>
                    </a:ext>
                  </a:extLst>
                </a:gridCol>
                <a:gridCol w="1741950">
                  <a:extLst>
                    <a:ext uri="{9D8B030D-6E8A-4147-A177-3AD203B41FA5}">
                      <a16:colId xmlns:a16="http://schemas.microsoft.com/office/drawing/2014/main" val="3089907511"/>
                    </a:ext>
                  </a:extLst>
                </a:gridCol>
                <a:gridCol w="992725">
                  <a:extLst>
                    <a:ext uri="{9D8B030D-6E8A-4147-A177-3AD203B41FA5}">
                      <a16:colId xmlns:a16="http://schemas.microsoft.com/office/drawing/2014/main" val="544987385"/>
                    </a:ext>
                  </a:extLst>
                </a:gridCol>
                <a:gridCol w="1329876">
                  <a:extLst>
                    <a:ext uri="{9D8B030D-6E8A-4147-A177-3AD203B41FA5}">
                      <a16:colId xmlns:a16="http://schemas.microsoft.com/office/drawing/2014/main" val="815497222"/>
                    </a:ext>
                  </a:extLst>
                </a:gridCol>
                <a:gridCol w="772640">
                  <a:extLst>
                    <a:ext uri="{9D8B030D-6E8A-4147-A177-3AD203B41FA5}">
                      <a16:colId xmlns:a16="http://schemas.microsoft.com/office/drawing/2014/main" val="3409910270"/>
                    </a:ext>
                  </a:extLst>
                </a:gridCol>
                <a:gridCol w="1329876">
                  <a:extLst>
                    <a:ext uri="{9D8B030D-6E8A-4147-A177-3AD203B41FA5}">
                      <a16:colId xmlns:a16="http://schemas.microsoft.com/office/drawing/2014/main" val="1715439263"/>
                    </a:ext>
                  </a:extLst>
                </a:gridCol>
                <a:gridCol w="636841">
                  <a:extLst>
                    <a:ext uri="{9D8B030D-6E8A-4147-A177-3AD203B41FA5}">
                      <a16:colId xmlns:a16="http://schemas.microsoft.com/office/drawing/2014/main" val="2020042312"/>
                    </a:ext>
                  </a:extLst>
                </a:gridCol>
                <a:gridCol w="1329876">
                  <a:extLst>
                    <a:ext uri="{9D8B030D-6E8A-4147-A177-3AD203B41FA5}">
                      <a16:colId xmlns:a16="http://schemas.microsoft.com/office/drawing/2014/main" val="740024127"/>
                    </a:ext>
                  </a:extLst>
                </a:gridCol>
                <a:gridCol w="693034">
                  <a:extLst>
                    <a:ext uri="{9D8B030D-6E8A-4147-A177-3AD203B41FA5}">
                      <a16:colId xmlns:a16="http://schemas.microsoft.com/office/drawing/2014/main" val="1938469462"/>
                    </a:ext>
                  </a:extLst>
                </a:gridCol>
              </a:tblGrid>
              <a:tr h="493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Lato" panose="020F0502020204030203"/>
                        </a:rPr>
                        <a:t>%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Lato" panose="020F0502020204030203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Lato" panose="020F0502020204030203"/>
                        </a:rPr>
                        <a:t>GOALS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Lato" panose="020F0502020204030203"/>
                        </a:rPr>
                        <a:t>Actual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>
                          <a:effectLst/>
                        </a:rPr>
                        <a:t>Δ</a:t>
                      </a:r>
                      <a:endParaRPr lang="el-G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Lato" panose="020F0502020204030203"/>
                        </a:rPr>
                        <a:t>YR1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>
                          <a:effectLst/>
                        </a:rPr>
                        <a:t>Δ</a:t>
                      </a:r>
                      <a:endParaRPr lang="el-G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Lato" panose="020F0502020204030203"/>
                        </a:rPr>
                        <a:t>YR2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Lato" panose="020F0502020204030203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084140"/>
                  </a:ext>
                </a:extLst>
              </a:tr>
              <a:tr h="354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Revenue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$1,200,000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$1,260,000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$1,323,000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Lato" panose="020F0502020204030203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989502"/>
                  </a:ext>
                </a:extLst>
              </a:tr>
              <a:tr h="33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45%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COGS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-1%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$540,000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$579,600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$582,120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Lato" panose="020F0502020204030203"/>
                        </a:rPr>
                        <a:t>44%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5422867"/>
                  </a:ext>
                </a:extLst>
              </a:tr>
              <a:tr h="33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55%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Gross Profit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$660,000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$680,400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$740,880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Lato" panose="020F0502020204030203"/>
                        </a:rPr>
                        <a:t>56%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8726955"/>
                  </a:ext>
                </a:extLst>
              </a:tr>
              <a:tr h="33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OPEX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-2%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$600,000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$604,800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Lato" panose="020F0502020204030203"/>
                        </a:rPr>
                        <a:t>$635,040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Lato" panose="020F0502020204030203"/>
                        </a:rPr>
                        <a:t>48%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1980791"/>
                  </a:ext>
                </a:extLst>
              </a:tr>
              <a:tr h="400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Lato" panose="020F0502020204030203"/>
                        </a:rPr>
                        <a:t>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effectLst/>
                          <a:latin typeface="Lato" panose="020F0502020204030203"/>
                        </a:rPr>
                        <a:t>EBITDA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Lato" panose="020F0502020204030203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Lato" panose="020F0502020204030203"/>
                        </a:rPr>
                        <a:t>$60,000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Lato" panose="020F0502020204030203"/>
                        </a:rPr>
                        <a:t>26%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Lato" panose="020F0502020204030203"/>
                        </a:rPr>
                        <a:t>$75,600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Lato" panose="020F0502020204030203"/>
                        </a:rPr>
                        <a:t>40%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Lato" panose="020F0502020204030203"/>
                        </a:rPr>
                        <a:t>$105,840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Lato" panose="020F0502020204030203"/>
                        </a:rPr>
                        <a:t>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6571219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AA5AD0DD-9636-4895-A29F-7A3D22FCE2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10509428" y="124156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7D9DFAE-89C6-448B-9E3F-246A3596AAA8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</p:spTree>
    <p:extLst>
      <p:ext uri="{BB962C8B-B14F-4D97-AF65-F5344CB8AC3E}">
        <p14:creationId xmlns:p14="http://schemas.microsoft.com/office/powerpoint/2010/main" val="1660344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P spid="44" grpId="0" animBg="1"/>
      <p:bldGraphic spid="45" grpId="0">
        <p:bldAsOne/>
      </p:bldGraphic>
      <p:bldP spid="46" grpId="0" animBg="1"/>
      <p:bldP spid="4" grpId="0"/>
      <p:bldGraphic spid="88" grpId="0">
        <p:bldAsOne/>
      </p:bldGraphic>
      <p:bldP spid="89" grpId="0" animBg="1"/>
      <p:bldP spid="90" grpId="0"/>
      <p:bldGraphic spid="92" grpId="0">
        <p:bldAsOne/>
      </p:bldGraphic>
      <p:bldP spid="93" grpId="0" animBg="1"/>
      <p:bldP spid="94" grpId="0"/>
      <p:bldGraphic spid="96" grpId="0">
        <p:bldAsOne/>
      </p:bldGraphic>
      <p:bldP spid="97" grpId="0" animBg="1"/>
      <p:bldP spid="98" grpId="0"/>
      <p:bldGraphic spid="100" grpId="0">
        <p:bldAsOne/>
      </p:bldGraphic>
      <p:bldP spid="101" grpId="0" animBg="1"/>
      <p:bldP spid="104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 Metrics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76686609"/>
              </p:ext>
            </p:extLst>
          </p:nvPr>
        </p:nvGraphicFramePr>
        <p:xfrm>
          <a:off x="3010530" y="1840755"/>
          <a:ext cx="6174740" cy="411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9576" y="2127918"/>
            <a:ext cx="2830505" cy="719813"/>
            <a:chOff x="-432344" y="1549482"/>
            <a:chExt cx="3171289" cy="719813"/>
          </a:xfrm>
        </p:grpSpPr>
        <p:sp>
          <p:nvSpPr>
            <p:cNvPr id="56" name="Rectangle 55"/>
            <p:cNvSpPr/>
            <p:nvPr/>
          </p:nvSpPr>
          <p:spPr>
            <a:xfrm>
              <a:off x="-432344" y="1881497"/>
              <a:ext cx="312791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$105,840 – 8%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0470" y="1549482"/>
              <a:ext cx="2118475" cy="291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EBITDA</a:t>
              </a:r>
            </a:p>
          </p:txBody>
        </p:sp>
      </p:grpSp>
      <p:cxnSp>
        <p:nvCxnSpPr>
          <p:cNvPr id="5" name="Elbow Connector 4"/>
          <p:cNvCxnSpPr>
            <a:cxnSpLocks/>
          </p:cNvCxnSpPr>
          <p:nvPr/>
        </p:nvCxnSpPr>
        <p:spPr>
          <a:xfrm rot="10800000" flipV="1">
            <a:off x="3430731" y="2143358"/>
            <a:ext cx="2338302" cy="365197"/>
          </a:xfrm>
          <a:prstGeom prst="bentConnector3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84655" y="4568524"/>
            <a:ext cx="2830505" cy="719813"/>
            <a:chOff x="-432344" y="1549482"/>
            <a:chExt cx="3171289" cy="719813"/>
          </a:xfrm>
        </p:grpSpPr>
        <p:sp>
          <p:nvSpPr>
            <p:cNvPr id="31" name="Rectangle 30"/>
            <p:cNvSpPr/>
            <p:nvPr/>
          </p:nvSpPr>
          <p:spPr>
            <a:xfrm>
              <a:off x="-432344" y="1881497"/>
              <a:ext cx="312791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$635,040 – 48%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0470" y="1549482"/>
              <a:ext cx="2118475" cy="291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OPEX</a:t>
              </a:r>
            </a:p>
          </p:txBody>
        </p:sp>
      </p:grpSp>
      <p:cxnSp>
        <p:nvCxnSpPr>
          <p:cNvPr id="34" name="Elbow Connector 33"/>
          <p:cNvCxnSpPr/>
          <p:nvPr/>
        </p:nvCxnSpPr>
        <p:spPr>
          <a:xfrm rot="10800000" flipV="1">
            <a:off x="3010530" y="4568524"/>
            <a:ext cx="1744980" cy="356001"/>
          </a:xfrm>
          <a:prstGeom prst="bentConnector3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H="1">
            <a:off x="7360307" y="2401956"/>
            <a:ext cx="1744980" cy="356001"/>
          </a:xfrm>
          <a:prstGeom prst="bentConnector3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9105287" y="2122062"/>
            <a:ext cx="2830506" cy="719813"/>
            <a:chOff x="-432344" y="1549482"/>
            <a:chExt cx="3171290" cy="719813"/>
          </a:xfrm>
        </p:grpSpPr>
        <p:sp>
          <p:nvSpPr>
            <p:cNvPr id="46" name="Rectangle 45"/>
            <p:cNvSpPr/>
            <p:nvPr/>
          </p:nvSpPr>
          <p:spPr>
            <a:xfrm>
              <a:off x="-432344" y="1881497"/>
              <a:ext cx="312791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$582,120 – 44%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432344" y="1549482"/>
              <a:ext cx="3171290" cy="291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COGS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DC4A07D-9E3B-4556-9DEF-4120BDE0DFE3}"/>
              </a:ext>
            </a:extLst>
          </p:cNvPr>
          <p:cNvSpPr txBox="1"/>
          <p:nvPr/>
        </p:nvSpPr>
        <p:spPr>
          <a:xfrm>
            <a:off x="850347" y="1426990"/>
            <a:ext cx="358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STUDY: YR2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D3CCF81-9527-4E04-9B60-F918D396A2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10509428" y="124156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AF1DBBA-1C88-4664-B05F-C82C105B3601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</p:spTree>
    <p:extLst>
      <p:ext uri="{BB962C8B-B14F-4D97-AF65-F5344CB8AC3E}">
        <p14:creationId xmlns:p14="http://schemas.microsoft.com/office/powerpoint/2010/main" val="87897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Graphic spid="6" grpId="0" uiExpand="1">
        <p:bldSub>
          <a:bldChart bld="category"/>
        </p:bldSub>
      </p:bldGraphic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6CC839A-7379-42A4-8E04-F3B0BA31986B}"/>
              </a:ext>
            </a:extLst>
          </p:cNvPr>
          <p:cNvSpPr/>
          <p:nvPr/>
        </p:nvSpPr>
        <p:spPr>
          <a:xfrm>
            <a:off x="697190" y="793249"/>
            <a:ext cx="116233" cy="970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TextBox 1133"/>
          <p:cNvSpPr txBox="1"/>
          <p:nvPr/>
        </p:nvSpPr>
        <p:spPr>
          <a:xfrm>
            <a:off x="3429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 Metrics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0" y="1433478"/>
            <a:ext cx="12192000" cy="2471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Chart 44"/>
          <p:cNvGraphicFramePr/>
          <p:nvPr>
            <p:extLst/>
          </p:nvPr>
        </p:nvGraphicFramePr>
        <p:xfrm>
          <a:off x="392278" y="1349035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Oval 45"/>
          <p:cNvSpPr/>
          <p:nvPr/>
        </p:nvSpPr>
        <p:spPr>
          <a:xfrm>
            <a:off x="735593" y="1900896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423" y="3295266"/>
            <a:ext cx="904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Revenue</a:t>
            </a:r>
          </a:p>
        </p:txBody>
      </p:sp>
      <p:graphicFrame>
        <p:nvGraphicFramePr>
          <p:cNvPr id="88" name="Chart 87"/>
          <p:cNvGraphicFramePr/>
          <p:nvPr>
            <p:extLst/>
          </p:nvPr>
        </p:nvGraphicFramePr>
        <p:xfrm>
          <a:off x="2796136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Oval 88"/>
          <p:cNvSpPr/>
          <p:nvPr/>
        </p:nvSpPr>
        <p:spPr>
          <a:xfrm>
            <a:off x="3138305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45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87580" y="3306568"/>
            <a:ext cx="1786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Cost of Goods Sold</a:t>
            </a:r>
          </a:p>
        </p:txBody>
      </p:sp>
      <p:graphicFrame>
        <p:nvGraphicFramePr>
          <p:cNvPr id="92" name="Chart 91"/>
          <p:cNvGraphicFramePr/>
          <p:nvPr>
            <p:extLst/>
          </p:nvPr>
        </p:nvGraphicFramePr>
        <p:xfrm>
          <a:off x="5211272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3" name="Oval 92"/>
          <p:cNvSpPr/>
          <p:nvPr/>
        </p:nvSpPr>
        <p:spPr>
          <a:xfrm>
            <a:off x="5571485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55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06390" y="3306568"/>
            <a:ext cx="1179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Gross Profit</a:t>
            </a:r>
          </a:p>
        </p:txBody>
      </p:sp>
      <p:graphicFrame>
        <p:nvGraphicFramePr>
          <p:cNvPr id="96" name="Chart 95"/>
          <p:cNvGraphicFramePr/>
          <p:nvPr>
            <p:extLst/>
          </p:nvPr>
        </p:nvGraphicFramePr>
        <p:xfrm>
          <a:off x="7626408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7" name="Oval 96"/>
          <p:cNvSpPr/>
          <p:nvPr/>
        </p:nvSpPr>
        <p:spPr>
          <a:xfrm>
            <a:off x="7986621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22112" y="3306568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Operating Expense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(OPEX)</a:t>
            </a:r>
          </a:p>
        </p:txBody>
      </p:sp>
      <p:graphicFrame>
        <p:nvGraphicFramePr>
          <p:cNvPr id="100" name="Chart 99"/>
          <p:cNvGraphicFramePr/>
          <p:nvPr>
            <p:extLst/>
          </p:nvPr>
        </p:nvGraphicFramePr>
        <p:xfrm>
          <a:off x="10041544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1" name="Oval 100"/>
          <p:cNvSpPr/>
          <p:nvPr/>
        </p:nvSpPr>
        <p:spPr>
          <a:xfrm>
            <a:off x="10401757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r>
              <a:rPr lang="id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923544" y="3306568"/>
            <a:ext cx="200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Operating Profit/Loss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(EBITDA)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83597" y="1038126"/>
            <a:ext cx="358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STUDY: YR1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803BA66-D81D-45A9-A207-0C8E8BE49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9950"/>
              </p:ext>
            </p:extLst>
          </p:nvPr>
        </p:nvGraphicFramePr>
        <p:xfrm>
          <a:off x="1546168" y="4222308"/>
          <a:ext cx="8855591" cy="197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620">
                  <a:extLst>
                    <a:ext uri="{9D8B030D-6E8A-4147-A177-3AD203B41FA5}">
                      <a16:colId xmlns:a16="http://schemas.microsoft.com/office/drawing/2014/main" val="3129237885"/>
                    </a:ext>
                  </a:extLst>
                </a:gridCol>
                <a:gridCol w="1586075">
                  <a:extLst>
                    <a:ext uri="{9D8B030D-6E8A-4147-A177-3AD203B41FA5}">
                      <a16:colId xmlns:a16="http://schemas.microsoft.com/office/drawing/2014/main" val="475788747"/>
                    </a:ext>
                  </a:extLst>
                </a:gridCol>
                <a:gridCol w="903893">
                  <a:extLst>
                    <a:ext uri="{9D8B030D-6E8A-4147-A177-3AD203B41FA5}">
                      <a16:colId xmlns:a16="http://schemas.microsoft.com/office/drawing/2014/main" val="1206515442"/>
                    </a:ext>
                  </a:extLst>
                </a:gridCol>
                <a:gridCol w="1210875">
                  <a:extLst>
                    <a:ext uri="{9D8B030D-6E8A-4147-A177-3AD203B41FA5}">
                      <a16:colId xmlns:a16="http://schemas.microsoft.com/office/drawing/2014/main" val="274309889"/>
                    </a:ext>
                  </a:extLst>
                </a:gridCol>
                <a:gridCol w="703502">
                  <a:extLst>
                    <a:ext uri="{9D8B030D-6E8A-4147-A177-3AD203B41FA5}">
                      <a16:colId xmlns:a16="http://schemas.microsoft.com/office/drawing/2014/main" val="1036953481"/>
                    </a:ext>
                  </a:extLst>
                </a:gridCol>
                <a:gridCol w="1210875">
                  <a:extLst>
                    <a:ext uri="{9D8B030D-6E8A-4147-A177-3AD203B41FA5}">
                      <a16:colId xmlns:a16="http://schemas.microsoft.com/office/drawing/2014/main" val="2558839634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552471272"/>
                    </a:ext>
                  </a:extLst>
                </a:gridCol>
                <a:gridCol w="1210875">
                  <a:extLst>
                    <a:ext uri="{9D8B030D-6E8A-4147-A177-3AD203B41FA5}">
                      <a16:colId xmlns:a16="http://schemas.microsoft.com/office/drawing/2014/main" val="1893333134"/>
                    </a:ext>
                  </a:extLst>
                </a:gridCol>
                <a:gridCol w="631020">
                  <a:extLst>
                    <a:ext uri="{9D8B030D-6E8A-4147-A177-3AD203B41FA5}">
                      <a16:colId xmlns:a16="http://schemas.microsoft.com/office/drawing/2014/main" val="2182288163"/>
                    </a:ext>
                  </a:extLst>
                </a:gridCol>
              </a:tblGrid>
              <a:tr h="563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Actual%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GOALS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Actual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>
                          <a:effectLst/>
                        </a:rPr>
                        <a:t>Δ</a:t>
                      </a:r>
                      <a:endParaRPr lang="el-G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YR1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>
                          <a:effectLst/>
                        </a:rPr>
                        <a:t>Δ</a:t>
                      </a:r>
                      <a:endParaRPr lang="el-G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YR2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%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88461"/>
                  </a:ext>
                </a:extLst>
              </a:tr>
              <a:tr h="283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Revenue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$1,200,000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$1,212,000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$1,224,120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8212600"/>
                  </a:ext>
                </a:extLst>
              </a:tr>
              <a:tr h="270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COGS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-5%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$540,000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-10%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$484,800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$489,648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2504186"/>
                  </a:ext>
                </a:extLst>
              </a:tr>
              <a:tr h="270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Gross Profit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$660,000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$727,200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$734,472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438505"/>
                  </a:ext>
                </a:extLst>
              </a:tr>
              <a:tr h="270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OPEX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-7%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$600,000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-13%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$521,160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$526,372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7584173"/>
                  </a:ext>
                </a:extLst>
              </a:tr>
              <a:tr h="319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effectLst/>
                        </a:rPr>
                        <a:t>EBITDA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$60,000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243%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$206,040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$208,100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16%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1032707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6DBACB5-6D15-4695-B167-F28A6C4D74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10509428" y="124156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6D643F-A40D-4F71-9CD0-38D6B5963814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</p:spTree>
    <p:extLst>
      <p:ext uri="{BB962C8B-B14F-4D97-AF65-F5344CB8AC3E}">
        <p14:creationId xmlns:p14="http://schemas.microsoft.com/office/powerpoint/2010/main" val="240676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P spid="44" grpId="0" animBg="1"/>
      <p:bldGraphic spid="45" grpId="0">
        <p:bldAsOne/>
      </p:bldGraphic>
      <p:bldP spid="46" grpId="0" animBg="1"/>
      <p:bldP spid="4" grpId="0"/>
      <p:bldGraphic spid="88" grpId="0">
        <p:bldAsOne/>
      </p:bldGraphic>
      <p:bldP spid="89" grpId="0" animBg="1"/>
      <p:bldP spid="90" grpId="0"/>
      <p:bldGraphic spid="92" grpId="0">
        <p:bldAsOne/>
      </p:bldGraphic>
      <p:bldP spid="93" grpId="0" animBg="1"/>
      <p:bldP spid="94" grpId="0"/>
      <p:bldGraphic spid="96" grpId="0">
        <p:bldAsOne/>
      </p:bldGraphic>
      <p:bldP spid="97" grpId="0" animBg="1"/>
      <p:bldP spid="98" grpId="0"/>
      <p:bldGraphic spid="100" grpId="0">
        <p:bldAsOne/>
      </p:bldGraphic>
      <p:bldP spid="101" grpId="0" animBg="1"/>
      <p:bldP spid="104" grpId="0"/>
      <p:bldP spid="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 Metrics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22804304"/>
              </p:ext>
            </p:extLst>
          </p:nvPr>
        </p:nvGraphicFramePr>
        <p:xfrm>
          <a:off x="3010530" y="1840755"/>
          <a:ext cx="6174740" cy="411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9576" y="2127918"/>
            <a:ext cx="2830505" cy="719813"/>
            <a:chOff x="-432344" y="1549482"/>
            <a:chExt cx="3171289" cy="719813"/>
          </a:xfrm>
        </p:grpSpPr>
        <p:sp>
          <p:nvSpPr>
            <p:cNvPr id="56" name="Rectangle 55"/>
            <p:cNvSpPr/>
            <p:nvPr/>
          </p:nvSpPr>
          <p:spPr>
            <a:xfrm>
              <a:off x="-432344" y="1881497"/>
              <a:ext cx="312791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$208,100 – 16%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0470" y="1549482"/>
              <a:ext cx="2118475" cy="291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EBITDA</a:t>
              </a:r>
            </a:p>
          </p:txBody>
        </p:sp>
      </p:grpSp>
      <p:cxnSp>
        <p:nvCxnSpPr>
          <p:cNvPr id="5" name="Elbow Connector 4"/>
          <p:cNvCxnSpPr>
            <a:cxnSpLocks/>
          </p:cNvCxnSpPr>
          <p:nvPr/>
        </p:nvCxnSpPr>
        <p:spPr>
          <a:xfrm rot="10800000" flipV="1">
            <a:off x="3430731" y="2143358"/>
            <a:ext cx="2338302" cy="365197"/>
          </a:xfrm>
          <a:prstGeom prst="bentConnector3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84655" y="4568524"/>
            <a:ext cx="2830505" cy="719813"/>
            <a:chOff x="-432344" y="1549482"/>
            <a:chExt cx="3171289" cy="719813"/>
          </a:xfrm>
        </p:grpSpPr>
        <p:sp>
          <p:nvSpPr>
            <p:cNvPr id="31" name="Rectangle 30"/>
            <p:cNvSpPr/>
            <p:nvPr/>
          </p:nvSpPr>
          <p:spPr>
            <a:xfrm>
              <a:off x="-432344" y="1881497"/>
              <a:ext cx="312791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$526,372 – 40%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0470" y="1549482"/>
              <a:ext cx="2118475" cy="291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OPEX</a:t>
              </a:r>
            </a:p>
          </p:txBody>
        </p:sp>
      </p:grpSp>
      <p:cxnSp>
        <p:nvCxnSpPr>
          <p:cNvPr id="34" name="Elbow Connector 33"/>
          <p:cNvCxnSpPr/>
          <p:nvPr/>
        </p:nvCxnSpPr>
        <p:spPr>
          <a:xfrm rot="10800000" flipV="1">
            <a:off x="3010530" y="4568524"/>
            <a:ext cx="1744980" cy="356001"/>
          </a:xfrm>
          <a:prstGeom prst="bentConnector3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H="1">
            <a:off x="7360307" y="2401956"/>
            <a:ext cx="1744980" cy="356001"/>
          </a:xfrm>
          <a:prstGeom prst="bentConnector3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9105287" y="2122062"/>
            <a:ext cx="2830506" cy="692435"/>
            <a:chOff x="-432344" y="1549482"/>
            <a:chExt cx="3171290" cy="692435"/>
          </a:xfrm>
        </p:grpSpPr>
        <p:sp>
          <p:nvSpPr>
            <p:cNvPr id="46" name="Rectangle 45"/>
            <p:cNvSpPr/>
            <p:nvPr/>
          </p:nvSpPr>
          <p:spPr>
            <a:xfrm>
              <a:off x="-432344" y="1881497"/>
              <a:ext cx="3127914" cy="360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$489,648 – 37%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432344" y="1549482"/>
              <a:ext cx="3171290" cy="291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COGS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DC4A07D-9E3B-4556-9DEF-4120BDE0DFE3}"/>
              </a:ext>
            </a:extLst>
          </p:cNvPr>
          <p:cNvSpPr txBox="1"/>
          <p:nvPr/>
        </p:nvSpPr>
        <p:spPr>
          <a:xfrm>
            <a:off x="850347" y="1426990"/>
            <a:ext cx="358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STUDY: YR2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724237-AF83-40DE-ACBE-2FB2A61BD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10509428" y="124156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298539-7F75-474C-B285-FAEC9BA84C00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</p:spTree>
    <p:extLst>
      <p:ext uri="{BB962C8B-B14F-4D97-AF65-F5344CB8AC3E}">
        <p14:creationId xmlns:p14="http://schemas.microsoft.com/office/powerpoint/2010/main" val="1737466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Graphic spid="6" grpId="0" uiExpand="1">
        <p:bldSub>
          <a:bldChart bld="category"/>
        </p:bldSub>
      </p:bldGraphic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SALES FORECAST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827300908"/>
              </p:ext>
            </p:extLst>
          </p:nvPr>
        </p:nvGraphicFramePr>
        <p:xfrm>
          <a:off x="838200" y="3268980"/>
          <a:ext cx="10454640" cy="311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38200" y="2861781"/>
            <a:ext cx="340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ANNUAL SALES &amp; GROSS PROFIT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E84E6E-A244-4C3A-AFF8-7FBCC13AC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52827"/>
              </p:ext>
            </p:extLst>
          </p:nvPr>
        </p:nvGraphicFramePr>
        <p:xfrm>
          <a:off x="983438" y="1125177"/>
          <a:ext cx="5959228" cy="143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242">
                  <a:extLst>
                    <a:ext uri="{9D8B030D-6E8A-4147-A177-3AD203B41FA5}">
                      <a16:colId xmlns:a16="http://schemas.microsoft.com/office/drawing/2014/main" val="2835800251"/>
                    </a:ext>
                  </a:extLst>
                </a:gridCol>
                <a:gridCol w="727320">
                  <a:extLst>
                    <a:ext uri="{9D8B030D-6E8A-4147-A177-3AD203B41FA5}">
                      <a16:colId xmlns:a16="http://schemas.microsoft.com/office/drawing/2014/main" val="3874093429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val="3553611986"/>
                    </a:ext>
                  </a:extLst>
                </a:gridCol>
                <a:gridCol w="566075">
                  <a:extLst>
                    <a:ext uri="{9D8B030D-6E8A-4147-A177-3AD203B41FA5}">
                      <a16:colId xmlns:a16="http://schemas.microsoft.com/office/drawing/2014/main" val="1879041953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val="2343412354"/>
                    </a:ext>
                  </a:extLst>
                </a:gridCol>
                <a:gridCol w="466583">
                  <a:extLst>
                    <a:ext uri="{9D8B030D-6E8A-4147-A177-3AD203B41FA5}">
                      <a16:colId xmlns:a16="http://schemas.microsoft.com/office/drawing/2014/main" val="616974306"/>
                    </a:ext>
                  </a:extLst>
                </a:gridCol>
                <a:gridCol w="974336">
                  <a:extLst>
                    <a:ext uri="{9D8B030D-6E8A-4147-A177-3AD203B41FA5}">
                      <a16:colId xmlns:a16="http://schemas.microsoft.com/office/drawing/2014/main" val="386609469"/>
                    </a:ext>
                  </a:extLst>
                </a:gridCol>
              </a:tblGrid>
              <a:tr h="4625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GOALS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Actual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>
                          <a:effectLst/>
                        </a:rPr>
                        <a:t>Δ</a:t>
                      </a:r>
                      <a:endParaRPr lang="el-G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YR1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800" u="none" strike="noStrike">
                          <a:effectLst/>
                        </a:rPr>
                        <a:t>Δ</a:t>
                      </a:r>
                      <a:endParaRPr lang="el-G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YR2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151622"/>
                  </a:ext>
                </a:extLst>
              </a:tr>
              <a:tr h="3324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Revenue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$1,200,000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$1,212,000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$1,224,120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8655056"/>
                  </a:ext>
                </a:extLst>
              </a:tr>
              <a:tr h="3179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COGS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-5%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$540,000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-10%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$484,800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$489,648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0251773"/>
                  </a:ext>
                </a:extLst>
              </a:tr>
              <a:tr h="3179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Gross Profit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$660,000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$727,200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$734,472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819221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83D8594-F883-413F-9D3D-9D073D22E4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-5008"/>
          <a:stretch/>
        </p:blipFill>
        <p:spPr>
          <a:xfrm>
            <a:off x="10509428" y="124156"/>
            <a:ext cx="1059743" cy="745554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CDF509-DF5E-4ED6-9EF3-5C2A92702120}"/>
              </a:ext>
            </a:extLst>
          </p:cNvPr>
          <p:cNvSpPr txBox="1"/>
          <p:nvPr/>
        </p:nvSpPr>
        <p:spPr>
          <a:xfrm>
            <a:off x="107576" y="6581001"/>
            <a:ext cx="29798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Lato" panose="020F0502020204030203"/>
              </a:rPr>
              <a:t>WWW.JPGTEAM.COM</a:t>
            </a:r>
          </a:p>
        </p:txBody>
      </p:sp>
    </p:spTree>
    <p:extLst>
      <p:ext uri="{BB962C8B-B14F-4D97-AF65-F5344CB8AC3E}">
        <p14:creationId xmlns:p14="http://schemas.microsoft.com/office/powerpoint/2010/main" val="79628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Graphic spid="25" grpId="0">
        <p:bldSub>
          <a:bldChart bld="series"/>
        </p:bldSub>
      </p:bldGraphic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7" ma:contentTypeDescription="Create a new document." ma:contentTypeScope="" ma:versionID="2e6b4392e6a60142131b061c79ad0e94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3e0c474f61fa017686f1489b30c34ab9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7BF27-CA4E-4D28-8C8C-649FEE679D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3E150-6BC3-467B-9B51-FF3AEE6AB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0AE9A0-2915-4C09-A615-115A89D2E2EB}">
  <ds:schemaRefs>
    <ds:schemaRef ds:uri="876de33e-aaa5-4507-9b92-b84e676ded0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f88797d-310b-4d46-ad9c-0c23fa0c8d4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2807</TotalTime>
  <Words>583</Words>
  <Application>Microsoft Office PowerPoint</Application>
  <PresentationFormat>Widescreen</PresentationFormat>
  <Paragraphs>246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Lato</vt:lpstr>
      <vt:lpstr>Lato Black</vt:lpstr>
      <vt:lpstr>Roboto Condensed Light</vt:lpstr>
      <vt:lpstr>Segoe UI Light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G MARTINEZ</dc:creator>
  <cp:lastModifiedBy>jpg partners</cp:lastModifiedBy>
  <cp:revision>26</cp:revision>
  <dcterms:created xsi:type="dcterms:W3CDTF">2018-04-27T23:37:05Z</dcterms:created>
  <dcterms:modified xsi:type="dcterms:W3CDTF">2019-05-01T22:01:05Z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v-prabic@microsoft.com</vt:lpwstr>
  </property>
  <property fmtid="{D5CDD505-2E9C-101B-9397-08002B2CF9AE}" pid="6" name="MSIP_Label_f42aa342-8706-4288-bd11-ebb85995028c_SetDate">
    <vt:lpwstr>2018-01-11T00:31:06.4918337Z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